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43"/>
  </p:notesMasterIdLst>
  <p:sldIdLst>
    <p:sldId id="256" r:id="rId2"/>
    <p:sldId id="342" r:id="rId3"/>
    <p:sldId id="343" r:id="rId4"/>
    <p:sldId id="334" r:id="rId5"/>
    <p:sldId id="330" r:id="rId6"/>
    <p:sldId id="268" r:id="rId7"/>
    <p:sldId id="310" r:id="rId8"/>
    <p:sldId id="332" r:id="rId9"/>
    <p:sldId id="333" r:id="rId10"/>
    <p:sldId id="312" r:id="rId11"/>
    <p:sldId id="313" r:id="rId12"/>
    <p:sldId id="335" r:id="rId13"/>
    <p:sldId id="336" r:id="rId14"/>
    <p:sldId id="337" r:id="rId15"/>
    <p:sldId id="338" r:id="rId16"/>
    <p:sldId id="339" r:id="rId17"/>
    <p:sldId id="340" r:id="rId18"/>
    <p:sldId id="263" r:id="rId19"/>
    <p:sldId id="269" r:id="rId20"/>
    <p:sldId id="270" r:id="rId21"/>
    <p:sldId id="272" r:id="rId22"/>
    <p:sldId id="274" r:id="rId23"/>
    <p:sldId id="278" r:id="rId24"/>
    <p:sldId id="279" r:id="rId25"/>
    <p:sldId id="280" r:id="rId26"/>
    <p:sldId id="283" r:id="rId27"/>
    <p:sldId id="287" r:id="rId28"/>
    <p:sldId id="331" r:id="rId29"/>
    <p:sldId id="289" r:id="rId30"/>
    <p:sldId id="290" r:id="rId31"/>
    <p:sldId id="291" r:id="rId32"/>
    <p:sldId id="292" r:id="rId33"/>
    <p:sldId id="296" r:id="rId34"/>
    <p:sldId id="298" r:id="rId35"/>
    <p:sldId id="293" r:id="rId36"/>
    <p:sldId id="294" r:id="rId37"/>
    <p:sldId id="317" r:id="rId38"/>
    <p:sldId id="318" r:id="rId39"/>
    <p:sldId id="319" r:id="rId40"/>
    <p:sldId id="320" r:id="rId41"/>
    <p:sldId id="341" r:id="rId4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3" autoAdjust="0"/>
  </p:normalViewPr>
  <p:slideViewPr>
    <p:cSldViewPr>
      <p:cViewPr varScale="1">
        <p:scale>
          <a:sx n="44" d="100"/>
          <a:sy n="4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EFE50D60-97CA-4AA9-BF7E-9119D14B9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7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5C2C5-C124-4CE3-A435-A5B71895E93B}" type="slidenum">
              <a:rPr lang="en-US"/>
              <a:pPr/>
              <a:t>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BF8F6-2E73-4C33-AF0B-1A9C72CA257B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E3422-5F4A-4B72-9638-4745A0344B22}" type="slidenum">
              <a:rPr lang="en-US"/>
              <a:pPr/>
              <a:t>21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E3A44-1F22-49A4-AE77-356EA9E313A8}" type="slidenum">
              <a:rPr lang="en-US"/>
              <a:pPr/>
              <a:t>22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6BA2E-E429-4C54-8AAB-5E5B2A6C8C66}" type="slidenum">
              <a:rPr lang="en-US"/>
              <a:pPr/>
              <a:t>23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C096F-BCD6-4E3C-ACBD-9BEAB8D86D21}" type="slidenum">
              <a:rPr lang="en-US"/>
              <a:pPr/>
              <a:t>24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A06C4-F9A5-4AA5-AFE0-D3D37F64A72D}" type="slidenum">
              <a:rPr lang="en-US"/>
              <a:pPr/>
              <a:t>25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8CCE2-8A35-4AE0-B070-5F7B809D0235}" type="slidenum">
              <a:rPr lang="en-US"/>
              <a:pPr/>
              <a:t>26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C1B05-DC53-4C4E-A8CD-4847ECC7EDCF}" type="slidenum">
              <a:rPr lang="en-US"/>
              <a:pPr/>
              <a:t>27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3A653-FE26-486D-A35C-AED807D6C022}" type="slidenum">
              <a:rPr lang="en-US"/>
              <a:pPr/>
              <a:t>29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80591-CFA6-45ED-A5FC-ED0AC0474E4B}" type="slidenum">
              <a:rPr lang="en-US"/>
              <a:pPr/>
              <a:t>30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FEE61-A378-4752-8727-6F9D0FF16C4B}" type="slidenum">
              <a:rPr lang="en-US"/>
              <a:pPr/>
              <a:t>2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9803-C11A-4EC7-9A5C-A9D40516358C}" type="slidenum">
              <a:rPr lang="en-US"/>
              <a:pPr/>
              <a:t>31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58920-6557-4CFA-91FE-71B2DC7BC4CA}" type="slidenum">
              <a:rPr lang="en-US"/>
              <a:pPr/>
              <a:t>32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DA1E9-E998-47C8-AB3E-4BA57C009C70}" type="slidenum">
              <a:rPr lang="en-US"/>
              <a:pPr/>
              <a:t>33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82139-2A55-42DA-9029-BF4B3C5B256A}" type="slidenum">
              <a:rPr lang="en-US"/>
              <a:pPr/>
              <a:t>34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C9F36-3D16-45D8-A909-A236F0BC4F7D}" type="slidenum">
              <a:rPr lang="en-US"/>
              <a:pPr/>
              <a:t>35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29851-11DF-4FA7-BEF1-0FC0A0F85D10}" type="slidenum">
              <a:rPr lang="en-US"/>
              <a:pPr/>
              <a:t>36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A0183-5297-4D1D-9084-02FE64C7D860}" type="slidenum">
              <a:rPr lang="en-US"/>
              <a:pPr/>
              <a:t>37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DEBD1-6E28-4201-BF21-8303D787061F}" type="slidenum">
              <a:rPr lang="en-US"/>
              <a:pPr/>
              <a:t>38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08CF9-43FF-4B3A-BE0C-04E2A7D3A866}" type="slidenum">
              <a:rPr lang="en-US"/>
              <a:pPr/>
              <a:t>39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FEE61-A378-4752-8727-6F9D0FF16C4B}" type="slidenum">
              <a:rPr lang="en-US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FEE61-A378-4752-8727-6F9D0FF16C4B}" type="slidenum">
              <a:rPr lang="en-US"/>
              <a:pPr/>
              <a:t>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FEE61-A378-4752-8727-6F9D0FF16C4B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E7498-159E-4183-BB23-1A32560FD1CF}" type="slidenum">
              <a:rPr lang="en-US"/>
              <a:pPr/>
              <a:t>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1C28D-42AE-4799-AEC7-7185227848E5}" type="slidenum">
              <a:rPr lang="en-US"/>
              <a:pPr/>
              <a:t>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Graphical depiction is easiest for people to grasp</a:t>
            </a:r>
          </a:p>
          <a:p>
            <a:pPr eaLnBrk="1" hangingPunct="1"/>
            <a:r>
              <a:rPr lang="en-AU" smtClean="0"/>
              <a:t>Matrix is easiest for computers and some graph calculations</a:t>
            </a:r>
          </a:p>
          <a:p>
            <a:pPr eaLnBrk="1" hangingPunct="1"/>
            <a:r>
              <a:rPr lang="en-AU" smtClean="0"/>
              <a:t>Vertex and edge sets are a handy way to communicate the graph using text only.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A729B-9A93-40D9-9958-C467F899BC90}" type="slidenum">
              <a:rPr lang="en-US"/>
              <a:pPr/>
              <a:t>10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BE6E1-F54A-4A63-82FF-F331E820F3EB}" type="slidenum">
              <a:rPr lang="en-US"/>
              <a:pPr/>
              <a:t>11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Path that includes every edge is referred to as an Eulerian path.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FC839-9968-4DD3-AEA5-960AAE78DEB9}" type="slidenum">
              <a:rPr lang="en-US"/>
              <a:pPr/>
              <a:t>18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5B4D0-6B27-46E1-B895-313FDCD29527}" type="slidenum">
              <a:rPr lang="en-US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d-ID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4C9158-5AE9-4769-AD97-DA7AEAA19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4630-8A1F-49E0-99DC-D19A072E5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746E-D45F-4300-A7D4-230FCF254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EA9-8877-472C-B3A6-0710768E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37AA-DD34-4B39-894D-FE5A9D21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D4A7-DC34-4278-9B69-8034CECE0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BA04-310D-4019-A78E-E957A6DA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DBB1-81F9-49E1-897A-92705B55B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1B9-8AD8-4570-ACE9-5EA6F744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5839-DAA4-4698-A666-905A5BBE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3BF5-FEDE-4827-A0ED-3C850D0B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BBC6-CBE5-4E41-8DEA-966A09E7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1B0D-D2AF-4DAE-913F-3900C737C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0E6F-3D35-4D77-960B-2ACEEA51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36F9-B05F-417F-984E-66DB574B9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D355FB89-FF00-4840-85A0-B1EF23DA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schemeClr val="hlink"/>
                </a:solidFill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schemeClr val="hlink"/>
                </a:solidFill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schemeClr val="accent2"/>
                </a:solidFill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schemeClr val="hlink"/>
                </a:solidFill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schemeClr val="accent2"/>
                </a:solidFill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75" y="2084388"/>
            <a:ext cx="6019800" cy="1773237"/>
          </a:xfrm>
        </p:spPr>
        <p:txBody>
          <a:bodyPr/>
          <a:lstStyle/>
          <a:p>
            <a:pPr algn="ctr" eaLnBrk="1" hangingPunct="1"/>
            <a:r>
              <a:rPr lang="en-AU" b="1" smtClean="0">
                <a:solidFill>
                  <a:srgbClr val="FFFF00"/>
                </a:solidFill>
              </a:rPr>
              <a:t>Basic Notions </a:t>
            </a:r>
            <a:br>
              <a:rPr lang="en-AU" b="1" smtClean="0">
                <a:solidFill>
                  <a:srgbClr val="FFFF00"/>
                </a:solidFill>
              </a:rPr>
            </a:br>
            <a:r>
              <a:rPr lang="en-AU" b="1" smtClean="0">
                <a:solidFill>
                  <a:srgbClr val="FFFF00"/>
                </a:solidFill>
              </a:rPr>
              <a:t>on Graphs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DA3BB6-B5D9-46B8-94A2-B2CC96B23111}" type="slidenum">
              <a:rPr lang="en-US"/>
              <a:pPr/>
              <a:t>10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The Bridges of Konigsberg</a:t>
            </a:r>
          </a:p>
        </p:txBody>
      </p:sp>
      <p:pic>
        <p:nvPicPr>
          <p:cNvPr id="9220" name="Picture 3" descr="Konigsberg_brid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28888"/>
            <a:ext cx="4038600" cy="2789237"/>
          </a:xfrm>
          <a:noFill/>
        </p:spPr>
      </p:pic>
      <p:pic>
        <p:nvPicPr>
          <p:cNvPr id="262148" name="Picture 4" descr="brid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65763" y="2351088"/>
            <a:ext cx="2997200" cy="1417637"/>
          </a:xfrm>
          <a:noFill/>
        </p:spPr>
      </p:pic>
      <p:pic>
        <p:nvPicPr>
          <p:cNvPr id="262149" name="Picture 5" descr="Eu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3975" y="4024313"/>
            <a:ext cx="1589088" cy="16144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0F4F89-A9FE-48CC-9BC8-0DF68794EC27}" type="slidenum">
              <a:rPr lang="en-US"/>
              <a:pPr/>
              <a:t>11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The Bridges of Konigsberg</a:t>
            </a:r>
          </a:p>
        </p:txBody>
      </p:sp>
      <p:pic>
        <p:nvPicPr>
          <p:cNvPr id="10244" name="Picture 3" descr="brid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65763" y="2351088"/>
            <a:ext cx="2997200" cy="1417637"/>
          </a:xfrm>
          <a:noFill/>
        </p:spPr>
      </p:pic>
      <p:pic>
        <p:nvPicPr>
          <p:cNvPr id="10245" name="Picture 4" descr="Eu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03975" y="4024313"/>
            <a:ext cx="1589088" cy="1614487"/>
          </a:xfrm>
          <a:noFill/>
        </p:spPr>
      </p:pic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1143000" y="2209800"/>
            <a:ext cx="2362200" cy="3200400"/>
            <a:chOff x="1296" y="1488"/>
            <a:chExt cx="1488" cy="2016"/>
          </a:xfrm>
        </p:grpSpPr>
        <p:sp>
          <p:nvSpPr>
            <p:cNvPr id="10255" name="Oval 6"/>
            <p:cNvSpPr>
              <a:spLocks noChangeArrowheads="1"/>
            </p:cNvSpPr>
            <p:nvPr/>
          </p:nvSpPr>
          <p:spPr bwMode="auto">
            <a:xfrm>
              <a:off x="1296" y="1488"/>
              <a:ext cx="96" cy="96"/>
            </a:xfrm>
            <a:prstGeom prst="ellipse">
              <a:avLst/>
            </a:prstGeom>
            <a:solidFill>
              <a:srgbClr val="FEFEF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56" name="Oval 7"/>
            <p:cNvSpPr>
              <a:spLocks noChangeArrowheads="1"/>
            </p:cNvSpPr>
            <p:nvPr/>
          </p:nvSpPr>
          <p:spPr bwMode="auto">
            <a:xfrm>
              <a:off x="1296" y="2448"/>
              <a:ext cx="96" cy="96"/>
            </a:xfrm>
            <a:prstGeom prst="ellipse">
              <a:avLst/>
            </a:prstGeom>
            <a:solidFill>
              <a:srgbClr val="FEFEF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57" name="Oval 8"/>
            <p:cNvSpPr>
              <a:spLocks noChangeArrowheads="1"/>
            </p:cNvSpPr>
            <p:nvPr/>
          </p:nvSpPr>
          <p:spPr bwMode="auto">
            <a:xfrm>
              <a:off x="2688" y="2448"/>
              <a:ext cx="96" cy="96"/>
            </a:xfrm>
            <a:prstGeom prst="ellipse">
              <a:avLst/>
            </a:prstGeom>
            <a:solidFill>
              <a:srgbClr val="FEFEF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58" name="Oval 9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ellipse">
              <a:avLst/>
            </a:prstGeom>
            <a:solidFill>
              <a:srgbClr val="FEFEF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47" name="Freeform 10"/>
          <p:cNvSpPr>
            <a:spLocks/>
          </p:cNvSpPr>
          <p:nvPr/>
        </p:nvSpPr>
        <p:spPr bwMode="auto">
          <a:xfrm>
            <a:off x="609600" y="2286000"/>
            <a:ext cx="533400" cy="1447800"/>
          </a:xfrm>
          <a:custGeom>
            <a:avLst/>
            <a:gdLst>
              <a:gd name="T0" fmla="*/ 336 w 336"/>
              <a:gd name="T1" fmla="*/ 0 h 912"/>
              <a:gd name="T2" fmla="*/ 0 w 336"/>
              <a:gd name="T3" fmla="*/ 480 h 912"/>
              <a:gd name="T4" fmla="*/ 336 w 336"/>
              <a:gd name="T5" fmla="*/ 912 h 912"/>
              <a:gd name="T6" fmla="*/ 0 60000 65536"/>
              <a:gd name="T7" fmla="*/ 0 60000 65536"/>
              <a:gd name="T8" fmla="*/ 0 60000 65536"/>
              <a:gd name="T9" fmla="*/ 0 w 336"/>
              <a:gd name="T10" fmla="*/ 0 h 912"/>
              <a:gd name="T11" fmla="*/ 336 w 33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12">
                <a:moveTo>
                  <a:pt x="336" y="0"/>
                </a:moveTo>
                <a:cubicBezTo>
                  <a:pt x="168" y="164"/>
                  <a:pt x="0" y="328"/>
                  <a:pt x="0" y="480"/>
                </a:cubicBezTo>
                <a:cubicBezTo>
                  <a:pt x="0" y="632"/>
                  <a:pt x="280" y="840"/>
                  <a:pt x="336" y="9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8" name="Freeform 11"/>
          <p:cNvSpPr>
            <a:spLocks/>
          </p:cNvSpPr>
          <p:nvPr/>
        </p:nvSpPr>
        <p:spPr bwMode="auto">
          <a:xfrm>
            <a:off x="609600" y="3886200"/>
            <a:ext cx="533400" cy="1447800"/>
          </a:xfrm>
          <a:custGeom>
            <a:avLst/>
            <a:gdLst>
              <a:gd name="T0" fmla="*/ 336 w 336"/>
              <a:gd name="T1" fmla="*/ 0 h 912"/>
              <a:gd name="T2" fmla="*/ 0 w 336"/>
              <a:gd name="T3" fmla="*/ 480 h 912"/>
              <a:gd name="T4" fmla="*/ 336 w 336"/>
              <a:gd name="T5" fmla="*/ 912 h 912"/>
              <a:gd name="T6" fmla="*/ 0 60000 65536"/>
              <a:gd name="T7" fmla="*/ 0 60000 65536"/>
              <a:gd name="T8" fmla="*/ 0 60000 65536"/>
              <a:gd name="T9" fmla="*/ 0 w 336"/>
              <a:gd name="T10" fmla="*/ 0 h 912"/>
              <a:gd name="T11" fmla="*/ 336 w 33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12">
                <a:moveTo>
                  <a:pt x="336" y="0"/>
                </a:moveTo>
                <a:cubicBezTo>
                  <a:pt x="168" y="164"/>
                  <a:pt x="0" y="328"/>
                  <a:pt x="0" y="480"/>
                </a:cubicBezTo>
                <a:cubicBezTo>
                  <a:pt x="0" y="632"/>
                  <a:pt x="280" y="840"/>
                  <a:pt x="336" y="9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9" name="Freeform 12"/>
          <p:cNvSpPr>
            <a:spLocks/>
          </p:cNvSpPr>
          <p:nvPr/>
        </p:nvSpPr>
        <p:spPr bwMode="auto">
          <a:xfrm flipH="1">
            <a:off x="1295400" y="2286000"/>
            <a:ext cx="533400" cy="1447800"/>
          </a:xfrm>
          <a:custGeom>
            <a:avLst/>
            <a:gdLst>
              <a:gd name="T0" fmla="*/ 336 w 336"/>
              <a:gd name="T1" fmla="*/ 0 h 912"/>
              <a:gd name="T2" fmla="*/ 0 w 336"/>
              <a:gd name="T3" fmla="*/ 480 h 912"/>
              <a:gd name="T4" fmla="*/ 336 w 336"/>
              <a:gd name="T5" fmla="*/ 912 h 912"/>
              <a:gd name="T6" fmla="*/ 0 60000 65536"/>
              <a:gd name="T7" fmla="*/ 0 60000 65536"/>
              <a:gd name="T8" fmla="*/ 0 60000 65536"/>
              <a:gd name="T9" fmla="*/ 0 w 336"/>
              <a:gd name="T10" fmla="*/ 0 h 912"/>
              <a:gd name="T11" fmla="*/ 336 w 33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12">
                <a:moveTo>
                  <a:pt x="336" y="0"/>
                </a:moveTo>
                <a:cubicBezTo>
                  <a:pt x="168" y="164"/>
                  <a:pt x="0" y="328"/>
                  <a:pt x="0" y="480"/>
                </a:cubicBezTo>
                <a:cubicBezTo>
                  <a:pt x="0" y="632"/>
                  <a:pt x="280" y="840"/>
                  <a:pt x="336" y="9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0" name="Freeform 13"/>
          <p:cNvSpPr>
            <a:spLocks/>
          </p:cNvSpPr>
          <p:nvPr/>
        </p:nvSpPr>
        <p:spPr bwMode="auto">
          <a:xfrm flipH="1">
            <a:off x="1295400" y="3886200"/>
            <a:ext cx="533400" cy="1447800"/>
          </a:xfrm>
          <a:custGeom>
            <a:avLst/>
            <a:gdLst>
              <a:gd name="T0" fmla="*/ 336 w 336"/>
              <a:gd name="T1" fmla="*/ 0 h 912"/>
              <a:gd name="T2" fmla="*/ 0 w 336"/>
              <a:gd name="T3" fmla="*/ 480 h 912"/>
              <a:gd name="T4" fmla="*/ 336 w 336"/>
              <a:gd name="T5" fmla="*/ 912 h 912"/>
              <a:gd name="T6" fmla="*/ 0 60000 65536"/>
              <a:gd name="T7" fmla="*/ 0 60000 65536"/>
              <a:gd name="T8" fmla="*/ 0 60000 65536"/>
              <a:gd name="T9" fmla="*/ 0 w 336"/>
              <a:gd name="T10" fmla="*/ 0 h 912"/>
              <a:gd name="T11" fmla="*/ 336 w 33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12">
                <a:moveTo>
                  <a:pt x="336" y="0"/>
                </a:moveTo>
                <a:cubicBezTo>
                  <a:pt x="168" y="164"/>
                  <a:pt x="0" y="328"/>
                  <a:pt x="0" y="480"/>
                </a:cubicBezTo>
                <a:cubicBezTo>
                  <a:pt x="0" y="632"/>
                  <a:pt x="280" y="840"/>
                  <a:pt x="336" y="9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1" name="Freeform 14"/>
          <p:cNvSpPr>
            <a:spLocks/>
          </p:cNvSpPr>
          <p:nvPr/>
        </p:nvSpPr>
        <p:spPr bwMode="auto">
          <a:xfrm>
            <a:off x="1295400" y="2273300"/>
            <a:ext cx="2133600" cy="1460500"/>
          </a:xfrm>
          <a:custGeom>
            <a:avLst/>
            <a:gdLst>
              <a:gd name="T0" fmla="*/ 0 w 1344"/>
              <a:gd name="T1" fmla="*/ 8 h 920"/>
              <a:gd name="T2" fmla="*/ 912 w 1344"/>
              <a:gd name="T3" fmla="*/ 152 h 920"/>
              <a:gd name="T4" fmla="*/ 1344 w 1344"/>
              <a:gd name="T5" fmla="*/ 920 h 920"/>
              <a:gd name="T6" fmla="*/ 0 60000 65536"/>
              <a:gd name="T7" fmla="*/ 0 60000 65536"/>
              <a:gd name="T8" fmla="*/ 0 60000 65536"/>
              <a:gd name="T9" fmla="*/ 0 w 1344"/>
              <a:gd name="T10" fmla="*/ 0 h 920"/>
              <a:gd name="T11" fmla="*/ 1344 w 1344"/>
              <a:gd name="T12" fmla="*/ 920 h 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920">
                <a:moveTo>
                  <a:pt x="0" y="8"/>
                </a:moveTo>
                <a:cubicBezTo>
                  <a:pt x="344" y="4"/>
                  <a:pt x="688" y="0"/>
                  <a:pt x="912" y="152"/>
                </a:cubicBezTo>
                <a:cubicBezTo>
                  <a:pt x="1136" y="304"/>
                  <a:pt x="1272" y="792"/>
                  <a:pt x="1344" y="9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2" name="Freeform 15"/>
          <p:cNvSpPr>
            <a:spLocks/>
          </p:cNvSpPr>
          <p:nvPr/>
        </p:nvSpPr>
        <p:spPr bwMode="auto">
          <a:xfrm flipV="1">
            <a:off x="1295400" y="3886200"/>
            <a:ext cx="2133600" cy="1460500"/>
          </a:xfrm>
          <a:custGeom>
            <a:avLst/>
            <a:gdLst>
              <a:gd name="T0" fmla="*/ 0 w 1344"/>
              <a:gd name="T1" fmla="*/ 8 h 920"/>
              <a:gd name="T2" fmla="*/ 912 w 1344"/>
              <a:gd name="T3" fmla="*/ 152 h 920"/>
              <a:gd name="T4" fmla="*/ 1344 w 1344"/>
              <a:gd name="T5" fmla="*/ 920 h 920"/>
              <a:gd name="T6" fmla="*/ 0 60000 65536"/>
              <a:gd name="T7" fmla="*/ 0 60000 65536"/>
              <a:gd name="T8" fmla="*/ 0 60000 65536"/>
              <a:gd name="T9" fmla="*/ 0 w 1344"/>
              <a:gd name="T10" fmla="*/ 0 h 920"/>
              <a:gd name="T11" fmla="*/ 1344 w 1344"/>
              <a:gd name="T12" fmla="*/ 920 h 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920">
                <a:moveTo>
                  <a:pt x="0" y="8"/>
                </a:moveTo>
                <a:cubicBezTo>
                  <a:pt x="344" y="4"/>
                  <a:pt x="688" y="0"/>
                  <a:pt x="912" y="152"/>
                </a:cubicBezTo>
                <a:cubicBezTo>
                  <a:pt x="1136" y="304"/>
                  <a:pt x="1272" y="792"/>
                  <a:pt x="1344" y="9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1295400" y="3810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3100388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AU" sz="2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House-and-Utilities Problem</a:t>
            </a:r>
          </a:p>
        </p:txBody>
      </p:sp>
      <p:pic>
        <p:nvPicPr>
          <p:cNvPr id="5123" name="Picture 5" descr="09_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6477000" cy="5421313"/>
          </a:xfrm>
          <a:noFill/>
        </p:spPr>
      </p:pic>
    </p:spTree>
    <p:extLst>
      <p:ext uri="{BB962C8B-B14F-4D97-AF65-F5344CB8AC3E}">
        <p14:creationId xmlns:p14="http://schemas.microsoft.com/office/powerpoint/2010/main" val="175594083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Planar Graphs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Consider the previous slide.  Is it possible to join the three houses to the three utilities in such a way that none of the connections cross?</a:t>
            </a:r>
          </a:p>
        </p:txBody>
      </p:sp>
    </p:spTree>
    <p:extLst>
      <p:ext uri="{BB962C8B-B14F-4D97-AF65-F5344CB8AC3E}">
        <p14:creationId xmlns:p14="http://schemas.microsoft.com/office/powerpoint/2010/main" val="329945814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Planar Graphs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Phrased another way, this question is equivalent to: Given the complete bipartite graph K</a:t>
            </a:r>
            <a:r>
              <a:rPr lang="en-US" baseline="-25000">
                <a:latin typeface="Times New Roman" charset="0"/>
              </a:rPr>
              <a:t>3,3</a:t>
            </a:r>
            <a:r>
              <a:rPr lang="en-US">
                <a:latin typeface="Times New Roman" charset="0"/>
              </a:rPr>
              <a:t>, can K</a:t>
            </a:r>
            <a:r>
              <a:rPr lang="en-US" baseline="-25000">
                <a:latin typeface="Times New Roman" charset="0"/>
              </a:rPr>
              <a:t>3,3</a:t>
            </a:r>
            <a:r>
              <a:rPr lang="en-US">
                <a:latin typeface="Times New Roman" charset="0"/>
              </a:rPr>
              <a:t> be drawn in the plane so that no two of its edges cross?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96000" y="44958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latin typeface="Times New Roman" charset="0"/>
              </a:rPr>
              <a:t>K</a:t>
            </a:r>
            <a:r>
              <a:rPr lang="en-US" sz="3200" baseline="-25000">
                <a:latin typeface="Times New Roman" charset="0"/>
              </a:rPr>
              <a:t>3,3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3352800"/>
            <a:ext cx="4724400" cy="3124200"/>
            <a:chOff x="2198" y="3014"/>
            <a:chExt cx="1371" cy="863"/>
          </a:xfrm>
        </p:grpSpPr>
        <p:sp>
          <p:nvSpPr>
            <p:cNvPr id="7174" name="Oval 9"/>
            <p:cNvSpPr>
              <a:spLocks noChangeAspect="1" noChangeArrowheads="1"/>
            </p:cNvSpPr>
            <p:nvPr/>
          </p:nvSpPr>
          <p:spPr bwMode="auto">
            <a:xfrm>
              <a:off x="2198" y="3014"/>
              <a:ext cx="75" cy="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2239" y="3041"/>
              <a:ext cx="0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Line 11"/>
            <p:cNvSpPr>
              <a:spLocks noChangeShapeType="1"/>
            </p:cNvSpPr>
            <p:nvPr/>
          </p:nvSpPr>
          <p:spPr bwMode="auto">
            <a:xfrm>
              <a:off x="3541" y="3041"/>
              <a:ext cx="0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>
              <a:off x="2239" y="3041"/>
              <a:ext cx="1302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13"/>
            <p:cNvSpPr>
              <a:spLocks noChangeShapeType="1"/>
            </p:cNvSpPr>
            <p:nvPr/>
          </p:nvSpPr>
          <p:spPr bwMode="auto">
            <a:xfrm flipV="1">
              <a:off x="2239" y="3041"/>
              <a:ext cx="1302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14"/>
            <p:cNvSpPr>
              <a:spLocks noChangeShapeType="1"/>
            </p:cNvSpPr>
            <p:nvPr/>
          </p:nvSpPr>
          <p:spPr bwMode="auto">
            <a:xfrm>
              <a:off x="2890" y="3041"/>
              <a:ext cx="0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5"/>
            <p:cNvSpPr>
              <a:spLocks noChangeShapeType="1"/>
            </p:cNvSpPr>
            <p:nvPr/>
          </p:nvSpPr>
          <p:spPr bwMode="auto">
            <a:xfrm flipH="1">
              <a:off x="2239" y="3041"/>
              <a:ext cx="651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6"/>
            <p:cNvSpPr>
              <a:spLocks noChangeShapeType="1"/>
            </p:cNvSpPr>
            <p:nvPr/>
          </p:nvSpPr>
          <p:spPr bwMode="auto">
            <a:xfrm>
              <a:off x="2890" y="3041"/>
              <a:ext cx="651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7"/>
            <p:cNvSpPr>
              <a:spLocks noChangeShapeType="1"/>
            </p:cNvSpPr>
            <p:nvPr/>
          </p:nvSpPr>
          <p:spPr bwMode="auto">
            <a:xfrm flipH="1" flipV="1">
              <a:off x="2239" y="3041"/>
              <a:ext cx="651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8"/>
            <p:cNvSpPr>
              <a:spLocks noChangeShapeType="1"/>
            </p:cNvSpPr>
            <p:nvPr/>
          </p:nvSpPr>
          <p:spPr bwMode="auto">
            <a:xfrm flipV="1">
              <a:off x="2890" y="3041"/>
              <a:ext cx="651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9"/>
            <p:cNvSpPr>
              <a:spLocks noChangeAspect="1" noChangeArrowheads="1"/>
            </p:cNvSpPr>
            <p:nvPr/>
          </p:nvSpPr>
          <p:spPr bwMode="auto">
            <a:xfrm>
              <a:off x="2860" y="3014"/>
              <a:ext cx="75" cy="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20"/>
            <p:cNvSpPr>
              <a:spLocks noChangeAspect="1" noChangeArrowheads="1"/>
            </p:cNvSpPr>
            <p:nvPr/>
          </p:nvSpPr>
          <p:spPr bwMode="auto">
            <a:xfrm>
              <a:off x="3494" y="3014"/>
              <a:ext cx="75" cy="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21"/>
            <p:cNvSpPr>
              <a:spLocks noChangeAspect="1" noChangeArrowheads="1"/>
            </p:cNvSpPr>
            <p:nvPr/>
          </p:nvSpPr>
          <p:spPr bwMode="auto">
            <a:xfrm>
              <a:off x="2198" y="3802"/>
              <a:ext cx="75" cy="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22"/>
            <p:cNvSpPr>
              <a:spLocks noChangeAspect="1" noChangeArrowheads="1"/>
            </p:cNvSpPr>
            <p:nvPr/>
          </p:nvSpPr>
          <p:spPr bwMode="auto">
            <a:xfrm>
              <a:off x="2860" y="3792"/>
              <a:ext cx="75" cy="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3"/>
            <p:cNvSpPr>
              <a:spLocks noChangeAspect="1" noChangeArrowheads="1"/>
            </p:cNvSpPr>
            <p:nvPr/>
          </p:nvSpPr>
          <p:spPr bwMode="auto">
            <a:xfrm>
              <a:off x="3494" y="3802"/>
              <a:ext cx="75" cy="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503968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Planar Graphs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A graph is called </a:t>
            </a:r>
            <a:r>
              <a:rPr lang="en-US" sz="3600" i="1">
                <a:solidFill>
                  <a:schemeClr val="tx2"/>
                </a:solidFill>
                <a:latin typeface="Times New Roman" charset="0"/>
              </a:rPr>
              <a:t>planar</a:t>
            </a:r>
            <a:r>
              <a:rPr lang="en-US" sz="3600">
                <a:latin typeface="Times New Roman" charset="0"/>
              </a:rPr>
              <a:t> if it can be drawn in the plane without any edges crossing.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A crossing of edges is the intersection of the lines or arcs representing them at a point other than their common endpoint.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Such a </a:t>
            </a:r>
            <a:r>
              <a:rPr lang="en-US" sz="3600" u="sng">
                <a:latin typeface="Times New Roman" charset="0"/>
              </a:rPr>
              <a:t>drawing</a:t>
            </a:r>
            <a:r>
              <a:rPr lang="en-US" sz="3600">
                <a:latin typeface="Times New Roman" charset="0"/>
              </a:rPr>
              <a:t> is called a </a:t>
            </a:r>
            <a:r>
              <a:rPr lang="en-US" sz="3600" i="1">
                <a:solidFill>
                  <a:schemeClr val="tx2"/>
                </a:solidFill>
                <a:latin typeface="Times New Roman" charset="0"/>
              </a:rPr>
              <a:t>planar representation</a:t>
            </a:r>
            <a:r>
              <a:rPr lang="en-US" sz="3600">
                <a:latin typeface="Times New Roman" charset="0"/>
              </a:rPr>
              <a:t> of the graph.</a:t>
            </a:r>
          </a:p>
        </p:txBody>
      </p:sp>
    </p:spTree>
    <p:extLst>
      <p:ext uri="{BB962C8B-B14F-4D97-AF65-F5344CB8AC3E}">
        <p14:creationId xmlns:p14="http://schemas.microsoft.com/office/powerpoint/2010/main" val="272707293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4419600"/>
            <a:ext cx="1447800" cy="1371600"/>
            <a:chOff x="1008" y="3264"/>
            <a:chExt cx="912" cy="864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1056" y="3312"/>
              <a:ext cx="816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5"/>
            <p:cNvSpPr>
              <a:spLocks noChangeShapeType="1"/>
            </p:cNvSpPr>
            <p:nvPr/>
          </p:nvSpPr>
          <p:spPr bwMode="auto">
            <a:xfrm>
              <a:off x="1056" y="3312"/>
              <a:ext cx="81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6"/>
            <p:cNvSpPr>
              <a:spLocks noChangeShapeType="1"/>
            </p:cNvSpPr>
            <p:nvPr/>
          </p:nvSpPr>
          <p:spPr bwMode="auto">
            <a:xfrm flipV="1">
              <a:off x="1056" y="3312"/>
              <a:ext cx="81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Oval 7"/>
            <p:cNvSpPr>
              <a:spLocks noChangeArrowheads="1"/>
            </p:cNvSpPr>
            <p:nvPr/>
          </p:nvSpPr>
          <p:spPr bwMode="auto">
            <a:xfrm>
              <a:off x="1008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Oval 8"/>
            <p:cNvSpPr>
              <a:spLocks noChangeArrowheads="1"/>
            </p:cNvSpPr>
            <p:nvPr/>
          </p:nvSpPr>
          <p:spPr bwMode="auto">
            <a:xfrm>
              <a:off x="1008" y="40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Oval 9"/>
            <p:cNvSpPr>
              <a:spLocks noChangeArrowheads="1"/>
            </p:cNvSpPr>
            <p:nvPr/>
          </p:nvSpPr>
          <p:spPr bwMode="auto">
            <a:xfrm>
              <a:off x="1824" y="40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Oval 10"/>
            <p:cNvSpPr>
              <a:spLocks noChangeArrowheads="1"/>
            </p:cNvSpPr>
            <p:nvPr/>
          </p:nvSpPr>
          <p:spPr bwMode="auto">
            <a:xfrm>
              <a:off x="1824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41900" y="4064000"/>
            <a:ext cx="2197100" cy="1727200"/>
            <a:chOff x="3272" y="3040"/>
            <a:chExt cx="1384" cy="1088"/>
          </a:xfrm>
        </p:grpSpPr>
        <p:sp>
          <p:nvSpPr>
            <p:cNvPr id="9223" name="Rectangle 12"/>
            <p:cNvSpPr>
              <a:spLocks noChangeArrowheads="1"/>
            </p:cNvSpPr>
            <p:nvPr/>
          </p:nvSpPr>
          <p:spPr bwMode="auto">
            <a:xfrm>
              <a:off x="3792" y="3312"/>
              <a:ext cx="816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13"/>
            <p:cNvSpPr>
              <a:spLocks noChangeShapeType="1"/>
            </p:cNvSpPr>
            <p:nvPr/>
          </p:nvSpPr>
          <p:spPr bwMode="auto">
            <a:xfrm>
              <a:off x="3792" y="3312"/>
              <a:ext cx="81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4"/>
            <p:cNvSpPr>
              <a:spLocks noChangeArrowheads="1"/>
            </p:cNvSpPr>
            <p:nvPr/>
          </p:nvSpPr>
          <p:spPr bwMode="auto">
            <a:xfrm>
              <a:off x="3744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5"/>
            <p:cNvSpPr>
              <a:spLocks noChangeArrowheads="1"/>
            </p:cNvSpPr>
            <p:nvPr/>
          </p:nvSpPr>
          <p:spPr bwMode="auto">
            <a:xfrm>
              <a:off x="3744" y="40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6"/>
            <p:cNvSpPr>
              <a:spLocks noChangeArrowheads="1"/>
            </p:cNvSpPr>
            <p:nvPr/>
          </p:nvSpPr>
          <p:spPr bwMode="auto">
            <a:xfrm>
              <a:off x="4560" y="40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7"/>
            <p:cNvSpPr>
              <a:spLocks noChangeArrowheads="1"/>
            </p:cNvSpPr>
            <p:nvPr/>
          </p:nvSpPr>
          <p:spPr bwMode="auto">
            <a:xfrm>
              <a:off x="4560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18"/>
            <p:cNvSpPr>
              <a:spLocks/>
            </p:cNvSpPr>
            <p:nvPr/>
          </p:nvSpPr>
          <p:spPr bwMode="auto">
            <a:xfrm>
              <a:off x="3272" y="3040"/>
              <a:ext cx="1336" cy="1040"/>
            </a:xfrm>
            <a:custGeom>
              <a:avLst/>
              <a:gdLst>
                <a:gd name="T0" fmla="*/ 1336 w 1336"/>
                <a:gd name="T1" fmla="*/ 224 h 1040"/>
                <a:gd name="T2" fmla="*/ 904 w 1336"/>
                <a:gd name="T3" fmla="*/ 80 h 1040"/>
                <a:gd name="T4" fmla="*/ 280 w 1336"/>
                <a:gd name="T5" fmla="*/ 80 h 1040"/>
                <a:gd name="T6" fmla="*/ 40 w 1336"/>
                <a:gd name="T7" fmla="*/ 560 h 1040"/>
                <a:gd name="T8" fmla="*/ 520 w 1336"/>
                <a:gd name="T9" fmla="*/ 1040 h 1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6"/>
                <a:gd name="T16" fmla="*/ 0 h 1040"/>
                <a:gd name="T17" fmla="*/ 1336 w 1336"/>
                <a:gd name="T18" fmla="*/ 1040 h 10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6" h="1040">
                  <a:moveTo>
                    <a:pt x="1336" y="224"/>
                  </a:moveTo>
                  <a:cubicBezTo>
                    <a:pt x="1208" y="164"/>
                    <a:pt x="1080" y="104"/>
                    <a:pt x="904" y="80"/>
                  </a:cubicBezTo>
                  <a:cubicBezTo>
                    <a:pt x="728" y="56"/>
                    <a:pt x="424" y="0"/>
                    <a:pt x="280" y="80"/>
                  </a:cubicBezTo>
                  <a:cubicBezTo>
                    <a:pt x="136" y="160"/>
                    <a:pt x="0" y="400"/>
                    <a:pt x="40" y="560"/>
                  </a:cubicBezTo>
                  <a:cubicBezTo>
                    <a:pt x="80" y="720"/>
                    <a:pt x="300" y="880"/>
                    <a:pt x="520" y="10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59" name="AutoShape 19"/>
          <p:cNvSpPr>
            <a:spLocks noChangeArrowheads="1"/>
          </p:cNvSpPr>
          <p:nvPr/>
        </p:nvSpPr>
        <p:spPr bwMode="auto">
          <a:xfrm>
            <a:off x="3581400" y="48006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304800" y="1371600"/>
            <a:ext cx="8458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600">
                <a:latin typeface="Times New Roman" charset="0"/>
              </a:rPr>
              <a:t>A graph may be planar even if it is usually drawn with crossings, since it may be possible to draw it in another way without crossings.</a:t>
            </a:r>
          </a:p>
        </p:txBody>
      </p:sp>
    </p:spTree>
    <p:extLst>
      <p:ext uri="{BB962C8B-B14F-4D97-AF65-F5344CB8AC3E}">
        <p14:creationId xmlns:p14="http://schemas.microsoft.com/office/powerpoint/2010/main" val="186101531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Example</a:t>
            </a:r>
          </a:p>
        </p:txBody>
      </p:sp>
      <p:pic>
        <p:nvPicPr>
          <p:cNvPr id="10243" name="Picture 21" descr="09_7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3810000" cy="2290763"/>
          </a:xfrm>
          <a:noFill/>
        </p:spPr>
      </p:pic>
      <p:sp>
        <p:nvSpPr>
          <p:cNvPr id="198675" name="AutoShape 19"/>
          <p:cNvSpPr>
            <a:spLocks noChangeArrowheads="1"/>
          </p:cNvSpPr>
          <p:nvPr/>
        </p:nvSpPr>
        <p:spPr bwMode="auto">
          <a:xfrm>
            <a:off x="3962400" y="39624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600">
                <a:latin typeface="Times New Roman" charset="0"/>
              </a:rPr>
              <a:t>A graph may be planar even if it represents a  3-dimensional object.</a:t>
            </a:r>
          </a:p>
        </p:txBody>
      </p:sp>
      <p:pic>
        <p:nvPicPr>
          <p:cNvPr id="10246" name="Picture 23" descr="09_7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124200"/>
            <a:ext cx="3962400" cy="2343150"/>
          </a:xfrm>
          <a:noFill/>
        </p:spPr>
      </p:pic>
    </p:spTree>
    <p:extLst>
      <p:ext uri="{BB962C8B-B14F-4D97-AF65-F5344CB8AC3E}">
        <p14:creationId xmlns:p14="http://schemas.microsoft.com/office/powerpoint/2010/main" val="47500437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1BAD2B-E20C-49D9-980D-4A9D3997C890}" type="slidenum">
              <a:rPr lang="en-US"/>
              <a:pPr/>
              <a:t>18</a:t>
            </a:fld>
            <a:endParaRPr lang="en-US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AU" sz="4200">
                <a:latin typeface="Book Antiqua" pitchFamily="18" charset="0"/>
              </a:rPr>
              <a:t>Weighted Graphs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85800" y="1143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11270" name="Picture 5" descr="ch01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898525" y="5145088"/>
            <a:ext cx="81915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/>
              <a:t>Problem       </a:t>
            </a:r>
            <a:r>
              <a:rPr lang="en-US" sz="2400"/>
              <a:t>Find the shortest time taken to drive from Los </a:t>
            </a:r>
          </a:p>
          <a:p>
            <a:pPr eaLnBrk="1" hangingPunct="1"/>
            <a:r>
              <a:rPr lang="en-US" sz="2400"/>
              <a:t>                     Angeles to Amarillo, and from San Francisco </a:t>
            </a:r>
          </a:p>
          <a:p>
            <a:pPr eaLnBrk="1" hangingPunct="1"/>
            <a:r>
              <a:rPr lang="en-US" sz="2400"/>
              <a:t>                     to Denver.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DA92E2-3242-4607-A87A-2197E4329A70}" type="slidenum">
              <a:rPr lang="en-US"/>
              <a:pPr/>
              <a:t>19</a:t>
            </a:fld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Isomorphism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15366" name="Picture 5" descr="ch02f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528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685800" y="1295400"/>
            <a:ext cx="8080375" cy="1333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/>
              <a:t>Two graphs are the </a:t>
            </a:r>
            <a:r>
              <a:rPr lang="en-US" sz="2400" b="1" i="1" dirty="0"/>
              <a:t>same</a:t>
            </a:r>
            <a:r>
              <a:rPr lang="en-US" sz="2400" dirty="0"/>
              <a:t> if they have the same set of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/>
              <a:t>vertices and the same set of edges, even if they are drawn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/>
              <a:t>differently.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0CBD6-41B2-4204-8C27-71253B2F55B2}" type="slidenum">
              <a:rPr lang="en-US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dirty="0" smtClean="0"/>
              <a:t>Scope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10235480" cy="424815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Sorthest</a:t>
            </a:r>
            <a:r>
              <a:rPr lang="en-US" dirty="0" smtClean="0"/>
              <a:t> path Problems</a:t>
            </a:r>
          </a:p>
          <a:p>
            <a:pPr eaLnBrk="1" hangingPunct="1"/>
            <a:r>
              <a:rPr lang="en-US" dirty="0" smtClean="0"/>
              <a:t>Network Flow Problems</a:t>
            </a:r>
          </a:p>
          <a:p>
            <a:pPr eaLnBrk="1" hangingPunct="1"/>
            <a:r>
              <a:rPr lang="en-US" dirty="0" smtClean="0"/>
              <a:t>Matching Problems</a:t>
            </a:r>
          </a:p>
          <a:p>
            <a:pPr eaLnBrk="1" hangingPunct="1"/>
            <a:r>
              <a:rPr lang="en-US" dirty="0" smtClean="0"/>
              <a:t>Graph Coloring Problem</a:t>
            </a:r>
          </a:p>
          <a:p>
            <a:pPr eaLnBrk="1" hangingPunct="1"/>
            <a:r>
              <a:rPr lang="en-US" dirty="0" smtClean="0"/>
              <a:t>Traveling Salesmen Problem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7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38E45A-9932-4F25-B50B-9DBF31FD2961}" type="slidenum">
              <a:rPr lang="en-US"/>
              <a:pPr/>
              <a:t>20</a:t>
            </a:fld>
            <a:endParaRPr 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95288" y="47625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Isomorphism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84213" y="1341438"/>
            <a:ext cx="8131175" cy="308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Two graphs </a:t>
            </a:r>
            <a:r>
              <a:rPr lang="en-US" sz="2400" i="1"/>
              <a:t>G</a:t>
            </a:r>
            <a:r>
              <a:rPr lang="en-US" sz="2400"/>
              <a:t> and </a:t>
            </a:r>
            <a:r>
              <a:rPr lang="en-US" sz="2400" i="1"/>
              <a:t>H</a:t>
            </a:r>
            <a:r>
              <a:rPr lang="en-US" sz="2400"/>
              <a:t> are the </a:t>
            </a:r>
            <a:r>
              <a:rPr lang="en-US" sz="2400" b="1" i="1"/>
              <a:t>isomorphic</a:t>
            </a:r>
            <a:r>
              <a:rPr lang="en-US" sz="2400"/>
              <a:t> if </a:t>
            </a:r>
            <a:r>
              <a:rPr lang="en-US" sz="2400" i="1"/>
              <a:t>H</a:t>
            </a:r>
            <a:r>
              <a:rPr lang="en-US" sz="2400"/>
              <a:t> can be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obtained by relabelling the vertices of </a:t>
            </a:r>
            <a:r>
              <a:rPr lang="en-US" sz="2400" i="1"/>
              <a:t>G</a:t>
            </a:r>
            <a:r>
              <a:rPr lang="en-US" sz="2400"/>
              <a:t>. That is, there is a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1-1 correspondence between the vertices of </a:t>
            </a:r>
            <a:r>
              <a:rPr lang="en-US" sz="2400" i="1"/>
              <a:t>G</a:t>
            </a:r>
            <a:r>
              <a:rPr lang="en-US" sz="2400"/>
              <a:t> and those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of </a:t>
            </a:r>
            <a:r>
              <a:rPr lang="en-US" sz="2400" i="1"/>
              <a:t>H</a:t>
            </a:r>
            <a:r>
              <a:rPr lang="en-US" sz="2400"/>
              <a:t>, such that the number of edges joining each pair of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vertices in </a:t>
            </a:r>
            <a:r>
              <a:rPr lang="en-US" sz="2400" i="1"/>
              <a:t>G</a:t>
            </a:r>
            <a:r>
              <a:rPr lang="en-US" sz="2400"/>
              <a:t> is equal to the number of edges joining the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corresponding pair of vertices in </a:t>
            </a:r>
            <a:r>
              <a:rPr lang="en-US" sz="2400" i="1"/>
              <a:t>H</a:t>
            </a:r>
            <a:r>
              <a:rPr lang="en-US" sz="2400"/>
              <a:t>. Such a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1-1 correspondence is called an </a:t>
            </a:r>
            <a:r>
              <a:rPr lang="en-US" sz="2400" b="1" i="1"/>
              <a:t>isomorphism</a:t>
            </a:r>
            <a:r>
              <a:rPr lang="en-US" sz="2400"/>
              <a:t>.</a:t>
            </a:r>
          </a:p>
        </p:txBody>
      </p:sp>
      <p:pic>
        <p:nvPicPr>
          <p:cNvPr id="16391" name="Picture 6" descr="ch02f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632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BB184C-C5BB-42ED-A489-3C1B640D005C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Isomorphism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18438" name="Picture 5" descr="ch02f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6858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62000" y="1143000"/>
            <a:ext cx="6942926" cy="17912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/>
              <a:t>Checking if two graphs are isomorphic: 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dirty="0"/>
              <a:t>number of vertices and edges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dirty="0"/>
              <a:t>look for special features such as short cycles</a:t>
            </a:r>
            <a:endParaRPr lang="en-US" sz="2400" dirty="0" smtClean="0"/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 smtClean="0"/>
              <a:t>degrees </a:t>
            </a:r>
            <a:r>
              <a:rPr lang="en-US" sz="2400" dirty="0"/>
              <a:t>of </a:t>
            </a:r>
            <a:r>
              <a:rPr lang="en-US" sz="2400" dirty="0" smtClean="0"/>
              <a:t>vertices,  loops, or multiple </a:t>
            </a:r>
            <a:r>
              <a:rPr lang="en-US" sz="2400" dirty="0"/>
              <a:t>edges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1116013" y="5300663"/>
            <a:ext cx="503237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2987675" y="4437063"/>
            <a:ext cx="50323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5003800" y="4508500"/>
            <a:ext cx="50323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animBg="1"/>
      <p:bldP spid="179208" grpId="0" animBg="1"/>
      <p:bldP spid="1792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2A5DA2-8FF0-4C67-977B-578B5F1CD0AB}" type="slidenum">
              <a:rPr lang="en-US"/>
              <a:pPr/>
              <a:t>22</a:t>
            </a:fld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Isomorphism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20486" name="Picture 5" descr="ch02p05"/>
          <p:cNvPicPr>
            <a:picLocks noChangeAspect="1" noChangeArrowheads="1"/>
          </p:cNvPicPr>
          <p:nvPr/>
        </p:nvPicPr>
        <p:blipFill>
          <a:blip r:embed="rId3" cstate="print"/>
          <a:srcRect l="21007" t="51155" r="21007"/>
          <a:stretch>
            <a:fillRect/>
          </a:stretch>
        </p:blipFill>
        <p:spPr bwMode="auto">
          <a:xfrm>
            <a:off x="1371600" y="3124200"/>
            <a:ext cx="701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11188" y="1484313"/>
            <a:ext cx="80010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Problem      </a:t>
            </a:r>
            <a:r>
              <a:rPr lang="en-US" sz="2400"/>
              <a:t>Are the following two graphs isomorphic? If </a:t>
            </a:r>
          </a:p>
          <a:p>
            <a:pPr eaLnBrk="1" hangingPunct="1"/>
            <a:r>
              <a:rPr lang="en-US" sz="2400"/>
              <a:t>                     so, find a suitable 1-1 correspondence</a:t>
            </a:r>
          </a:p>
          <a:p>
            <a:pPr eaLnBrk="1" hangingPunct="1"/>
            <a:r>
              <a:rPr lang="en-US" sz="2400"/>
              <a:t>                     between the vertices of the first and those of </a:t>
            </a:r>
          </a:p>
          <a:p>
            <a:pPr eaLnBrk="1" hangingPunct="1"/>
            <a:r>
              <a:rPr lang="en-US" sz="2400"/>
              <a:t>                     the second graph; if not, explain why not.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229406-BB07-44BD-92C9-215A298D8C6F}" type="slidenum">
              <a:rPr lang="en-US"/>
              <a:pPr/>
              <a:t>23</a:t>
            </a:fld>
            <a:endParaRPr lang="en-US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Counting graphs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3400" y="22098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25606" name="Picture 5" descr="ch02f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229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685800" y="1143000"/>
            <a:ext cx="80010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How many labelled and unlabelled graphs with the same number of vertices are there?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When counting </a:t>
            </a:r>
            <a:r>
              <a:rPr lang="en-US" sz="2400" i="1"/>
              <a:t>labelled graphs</a:t>
            </a:r>
            <a:r>
              <a:rPr lang="en-US" sz="2400"/>
              <a:t>, we distinguish between any two that are </a:t>
            </a:r>
            <a:r>
              <a:rPr lang="en-US" sz="2400" i="1"/>
              <a:t>not the same</a:t>
            </a:r>
            <a:r>
              <a:rPr lang="en-US" sz="2400"/>
              <a:t>.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476375" y="3429000"/>
            <a:ext cx="3095625" cy="22320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4643438" y="3429000"/>
            <a:ext cx="3095625" cy="22320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 animBg="1"/>
      <p:bldP spid="1914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D1E070-78B9-4EBD-A61C-FAF97A4BB4C8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Counting graphs</a:t>
            </a:r>
            <a:endParaRPr lang="en-AU" sz="4400">
              <a:latin typeface="Book Antiqua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26630" name="Picture 5" descr="ch02f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133600"/>
            <a:ext cx="571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685800" y="11430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When counting </a:t>
            </a:r>
            <a:r>
              <a:rPr lang="en-US" sz="2400" i="1"/>
              <a:t>unlabelled graphs</a:t>
            </a:r>
            <a:r>
              <a:rPr lang="en-US" sz="2400"/>
              <a:t>, we distinguish between any two that are </a:t>
            </a:r>
            <a:r>
              <a:rPr lang="en-US" sz="2400" i="1"/>
              <a:t>not isomorphic</a:t>
            </a:r>
            <a:r>
              <a:rPr lang="en-US" sz="2400"/>
              <a:t>.</a:t>
            </a:r>
          </a:p>
        </p:txBody>
      </p:sp>
      <p:pic>
        <p:nvPicPr>
          <p:cNvPr id="26632" name="Picture 7" descr="ch02t01"/>
          <p:cNvPicPr>
            <a:picLocks noChangeAspect="1" noChangeArrowheads="1"/>
          </p:cNvPicPr>
          <p:nvPr/>
        </p:nvPicPr>
        <p:blipFill>
          <a:blip r:embed="rId4" cstate="print"/>
          <a:srcRect b="34834"/>
          <a:stretch>
            <a:fillRect/>
          </a:stretch>
        </p:blipFill>
        <p:spPr bwMode="auto">
          <a:xfrm>
            <a:off x="609600" y="3581400"/>
            <a:ext cx="8077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3635375" y="3429000"/>
            <a:ext cx="5257800" cy="2160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50825" y="5876925"/>
            <a:ext cx="862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/>
              <a:t>How many unlabelled, connected graphs are there on 1, 2, 3, 4, 5 vertices?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/>
      <p:bldP spid="1935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358378-2B23-47EC-B051-95FD3BF63AFC}" type="slidenum">
              <a:rPr lang="en-US"/>
              <a:pPr/>
              <a:t>25</a:t>
            </a:fld>
            <a:endParaRPr lang="en-US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Subgraphs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85800" y="1143000"/>
            <a:ext cx="80010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/>
              <a:t>A </a:t>
            </a:r>
            <a:r>
              <a:rPr lang="en-US" sz="2400" b="1" i="1" dirty="0" err="1"/>
              <a:t>subgraph</a:t>
            </a:r>
            <a:r>
              <a:rPr lang="en-US" sz="2400" dirty="0"/>
              <a:t> of a graph </a:t>
            </a:r>
            <a:r>
              <a:rPr lang="en-US" sz="2400" i="1" dirty="0"/>
              <a:t>G</a:t>
            </a:r>
            <a:r>
              <a:rPr lang="en-US" sz="2400" dirty="0"/>
              <a:t> is a graph all of whose vertices are vertices of </a:t>
            </a:r>
            <a:r>
              <a:rPr lang="en-US" sz="2400" i="1" dirty="0"/>
              <a:t>G</a:t>
            </a:r>
            <a:r>
              <a:rPr lang="en-US" sz="2400" dirty="0"/>
              <a:t> and all of whose edges are edges of </a:t>
            </a:r>
            <a:r>
              <a:rPr lang="en-US" sz="2400" i="1" dirty="0"/>
              <a:t>G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8" name="Picture 5" descr="ch02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7953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6AD047-260B-4A7A-A0E0-350B605BB2FE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Subgraphs of unlabelled graphs</a:t>
            </a:r>
            <a:endParaRPr lang="en-AU" sz="4400">
              <a:latin typeface="Book Antiqua" pitchFamily="18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30725" name="Picture 4" descr="ch02p08"/>
          <p:cNvPicPr>
            <a:picLocks noChangeAspect="1" noChangeArrowheads="1"/>
          </p:cNvPicPr>
          <p:nvPr/>
        </p:nvPicPr>
        <p:blipFill>
          <a:blip r:embed="rId3" cstate="print"/>
          <a:srcRect t="29033"/>
          <a:stretch>
            <a:fillRect/>
          </a:stretch>
        </p:blipFill>
        <p:spPr bwMode="auto">
          <a:xfrm>
            <a:off x="609600" y="2590800"/>
            <a:ext cx="830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609600" y="1371600"/>
            <a:ext cx="81534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Problem      </a:t>
            </a:r>
            <a:r>
              <a:rPr lang="en-US" sz="2400"/>
              <a:t>Which of the following graphs are subgraphs</a:t>
            </a:r>
          </a:p>
          <a:p>
            <a:pPr eaLnBrk="1" hangingPunct="1"/>
            <a:r>
              <a:rPr lang="en-US" sz="2400"/>
              <a:t>                     of the graph </a:t>
            </a:r>
            <a:r>
              <a:rPr lang="en-US" sz="2400" i="1"/>
              <a:t>H</a:t>
            </a:r>
            <a:r>
              <a:rPr lang="en-US" sz="2400"/>
              <a:t> below?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086B03-0A93-46C1-8DC8-1A75B6E7C43C}" type="slidenum">
              <a:rPr lang="en-US"/>
              <a:pPr/>
              <a:t>27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id-ID" sz="4400" dirty="0" smtClean="0">
                <a:latin typeface="Book Antiqua" pitchFamily="18" charset="0"/>
              </a:rPr>
              <a:t>Drawing a graph </a:t>
            </a:r>
            <a:endParaRPr lang="en-AU" sz="4200" dirty="0">
              <a:latin typeface="Book Antiqua" pitchFamily="18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09600" y="1143000"/>
            <a:ext cx="80010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id-ID" sz="2400" dirty="0" smtClean="0"/>
              <a:t>Degree  Sequence:</a:t>
            </a:r>
          </a:p>
          <a:p>
            <a:pPr marL="495300" indent="-495300" eaLnBrk="1" hangingPunct="1">
              <a:buFontTx/>
              <a:buChar char="-"/>
            </a:pPr>
            <a:r>
              <a:rPr lang="id-ID" sz="2400" dirty="0" smtClean="0"/>
              <a:t>4 4 4 4 4</a:t>
            </a:r>
          </a:p>
          <a:p>
            <a:pPr marL="495300" indent="-495300" eaLnBrk="1" hangingPunct="1">
              <a:buFontTx/>
              <a:buChar char="-"/>
            </a:pPr>
            <a:r>
              <a:rPr lang="id-ID" sz="2400" dirty="0" smtClean="0"/>
              <a:t>6 6 6 6 4 3 3 0</a:t>
            </a:r>
          </a:p>
          <a:p>
            <a:pPr marL="495300" indent="-495300" eaLnBrk="1" hangingPunct="1">
              <a:buFontTx/>
              <a:buChar char="-"/>
            </a:pPr>
            <a:r>
              <a:rPr lang="id-ID" sz="2400" dirty="0" smtClean="0"/>
              <a:t>5 4 3 2 2 1</a:t>
            </a:r>
          </a:p>
          <a:p>
            <a:pPr marL="495300" indent="-495300" eaLnBrk="1" hangingPunct="1">
              <a:buFontTx/>
              <a:buChar char="-"/>
            </a:pPr>
            <a:r>
              <a:rPr lang="id-ID" sz="2400" dirty="0" smtClean="0"/>
              <a:t>6 5 5 4 3 3 2 2 2</a:t>
            </a:r>
          </a:p>
          <a:p>
            <a:pPr marL="495300" indent="-495300"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9816775E-18E0-4749-9B8B-EBE13D270497}" type="slidenum">
              <a:rPr lang="en-US">
                <a:solidFill>
                  <a:schemeClr val="tx1"/>
                </a:solidFill>
                <a:latin typeface="Arial" charset="0"/>
              </a:rPr>
              <a:pPr algn="l"/>
              <a:t>28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Terminology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68463"/>
            <a:ext cx="8458200" cy="4808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900" b="1" dirty="0" smtClean="0">
                <a:latin typeface="Garamond" pitchFamily="18" charset="0"/>
                <a:sym typeface="Symbol" pitchFamily="18" charset="2"/>
              </a:rPr>
              <a:t>Walk of length</a:t>
            </a:r>
            <a:r>
              <a:rPr lang="en-US" sz="2900" i="1" dirty="0" smtClean="0">
                <a:latin typeface="Garamond" pitchFamily="18" charset="0"/>
                <a:sym typeface="Symbol" pitchFamily="18" charset="2"/>
              </a:rPr>
              <a:t> </a:t>
            </a:r>
            <a:r>
              <a:rPr lang="en-US" sz="2900" b="1" i="1" dirty="0" smtClean="0">
                <a:latin typeface="Garamond" pitchFamily="18" charset="0"/>
                <a:sym typeface="Symbol" pitchFamily="18" charset="2"/>
              </a:rPr>
              <a:t>t</a:t>
            </a:r>
            <a:r>
              <a:rPr lang="en-US" sz="2900" i="1" dirty="0" smtClean="0">
                <a:latin typeface="Garamond" pitchFamily="18" charset="0"/>
                <a:sym typeface="Symbol" pitchFamily="18" charset="2"/>
              </a:rPr>
              <a:t> </a:t>
            </a:r>
            <a:r>
              <a:rPr lang="en-US" sz="2900" dirty="0" smtClean="0">
                <a:latin typeface="Garamond" pitchFamily="18" charset="0"/>
                <a:sym typeface="Symbol" pitchFamily="18" charset="2"/>
              </a:rPr>
              <a:t>is a non-empty alternating sequence of </a:t>
            </a:r>
            <a:r>
              <a:rPr lang="en-US" sz="2900" i="1" dirty="0" smtClean="0">
                <a:latin typeface="Garamond" pitchFamily="18" charset="0"/>
                <a:sym typeface="Symbol" pitchFamily="18" charset="2"/>
              </a:rPr>
              <a:t>t</a:t>
            </a:r>
            <a:r>
              <a:rPr lang="en-US" sz="2900" dirty="0" smtClean="0">
                <a:latin typeface="Garamond" pitchFamily="18" charset="0"/>
                <a:sym typeface="Symbol" pitchFamily="18" charset="2"/>
              </a:rPr>
              <a:t> edges such that any two consecutive edges share a vertex</a:t>
            </a:r>
            <a:r>
              <a:rPr lang="en-US" b="1" dirty="0" smtClean="0">
                <a:latin typeface="Garamond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Garamond" pitchFamily="18" charset="0"/>
              </a:rPr>
              <a:t>Diameter</a:t>
            </a:r>
            <a:r>
              <a:rPr lang="en-US" dirty="0" smtClean="0">
                <a:latin typeface="Garamond" pitchFamily="18" charset="0"/>
              </a:rPr>
              <a:t> is </a:t>
            </a:r>
            <a:r>
              <a:rPr lang="en-US" sz="2900" dirty="0" smtClean="0">
                <a:latin typeface="Garamond" pitchFamily="18" charset="0"/>
              </a:rPr>
              <a:t>the longest distance between any two vertices in the graph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latin typeface="Garamond" pitchFamily="18" charset="0"/>
            </a:endParaRP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2" cstate="print"/>
          <a:srcRect l="32475" t="22202" r="54028" b="65849"/>
          <a:stretch>
            <a:fillRect/>
          </a:stretch>
        </p:blipFill>
        <p:spPr bwMode="auto">
          <a:xfrm>
            <a:off x="3927475" y="4038600"/>
            <a:ext cx="36417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B07E4E-521D-4109-A108-B8DE7658D225}" type="slidenum">
              <a:rPr lang="en-US"/>
              <a:pPr/>
              <a:t>29</a:t>
            </a:fld>
            <a:endParaRPr lang="en-US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AU" sz="4200">
                <a:latin typeface="Book Antiqua" pitchFamily="18" charset="0"/>
              </a:rPr>
              <a:t>Walks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85800" y="1219200"/>
            <a:ext cx="80010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/>
              <a:t>A </a:t>
            </a:r>
            <a:r>
              <a:rPr lang="en-US" sz="2400" b="1"/>
              <a:t>walk of length </a:t>
            </a:r>
            <a:r>
              <a:rPr lang="en-US" sz="2400" b="1" i="1"/>
              <a:t>k</a:t>
            </a:r>
            <a:r>
              <a:rPr lang="en-US" sz="2400"/>
              <a:t> in a graph is a succession of </a:t>
            </a:r>
            <a:r>
              <a:rPr lang="en-US" sz="2400" i="1"/>
              <a:t>k</a:t>
            </a:r>
            <a:r>
              <a:rPr lang="en-US" sz="2400"/>
              <a:t> edges of the form</a:t>
            </a:r>
          </a:p>
          <a:p>
            <a:pPr marL="495300" indent="-495300" eaLnBrk="1" hangingPunct="1"/>
            <a:r>
              <a:rPr lang="en-US" sz="2400"/>
              <a:t>               </a:t>
            </a:r>
            <a:r>
              <a:rPr lang="en-US" sz="2400" i="1"/>
              <a:t>uv, vw, wx, …, yz</a:t>
            </a:r>
            <a:r>
              <a:rPr lang="en-US" sz="2400"/>
              <a:t>.</a:t>
            </a:r>
          </a:p>
          <a:p>
            <a:pPr marL="495300" indent="-495300" eaLnBrk="1" hangingPunct="1"/>
            <a:r>
              <a:rPr lang="en-US" sz="2400"/>
              <a:t>      This walk is denoted by </a:t>
            </a:r>
            <a:r>
              <a:rPr lang="en-US" sz="2400" i="1"/>
              <a:t>uvwx…yz</a:t>
            </a:r>
            <a:r>
              <a:rPr lang="en-US" sz="2400"/>
              <a:t>, and is referred to as a </a:t>
            </a:r>
            <a:r>
              <a:rPr lang="en-US" sz="2400" b="1"/>
              <a:t>walk between </a:t>
            </a:r>
            <a:r>
              <a:rPr lang="en-US" sz="2400" b="1" i="1"/>
              <a:t>u</a:t>
            </a:r>
            <a:r>
              <a:rPr lang="en-US" sz="2400" b="1"/>
              <a:t> and </a:t>
            </a:r>
            <a:r>
              <a:rPr lang="en-US" sz="2400" b="1" i="1"/>
              <a:t>z</a:t>
            </a:r>
            <a:r>
              <a:rPr lang="en-US" sz="2400"/>
              <a:t>.</a:t>
            </a:r>
          </a:p>
        </p:txBody>
      </p:sp>
      <p:pic>
        <p:nvPicPr>
          <p:cNvPr id="36871" name="Picture 6" descr="ch02f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38957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0CBD6-41B2-4204-8C27-71253B2F55B2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smtClean="0"/>
              <a:t>References</a:t>
            </a:r>
            <a:endParaRPr lang="en-US" dirty="0" smtClean="0"/>
          </a:p>
        </p:txBody>
      </p:sp>
      <p:pic>
        <p:nvPicPr>
          <p:cNvPr id="2" name="Picture 1" descr="Screen Shot 2016-08-22 at 8.4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378200" cy="5245100"/>
          </a:xfrm>
          <a:prstGeom prst="rect">
            <a:avLst/>
          </a:prstGeom>
        </p:spPr>
      </p:pic>
      <p:pic>
        <p:nvPicPr>
          <p:cNvPr id="3" name="Picture 2" descr="Screen Shot 2016-08-22 at 8.45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390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CD5A36-4AF7-4AC8-B410-B273417E5326}" type="slidenum">
              <a:rPr lang="en-US"/>
              <a:pPr/>
              <a:t>30</a:t>
            </a:fld>
            <a:endParaRPr 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AU" sz="4200">
                <a:latin typeface="Book Antiqua" pitchFamily="18" charset="0"/>
              </a:rPr>
              <a:t>Walks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685800" y="1219200"/>
            <a:ext cx="80010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b="1" dirty="0"/>
              <a:t>Note</a:t>
            </a:r>
            <a:r>
              <a:rPr lang="en-US" sz="2400" dirty="0"/>
              <a:t> that in a </a:t>
            </a:r>
            <a:r>
              <a:rPr lang="en-US" sz="2400" dirty="0" smtClean="0"/>
              <a:t>walk</a:t>
            </a:r>
            <a:r>
              <a:rPr lang="id-ID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we do not require the vertices and edges to be all distinct. For example, below </a:t>
            </a:r>
            <a:r>
              <a:rPr lang="en-US" sz="2400" i="1" dirty="0" err="1"/>
              <a:t>uvwxywvzzy</a:t>
            </a:r>
            <a:r>
              <a:rPr lang="en-US" sz="2400" dirty="0"/>
              <a:t> is a walk of length 9 between </a:t>
            </a:r>
            <a:r>
              <a:rPr lang="en-US" sz="2400" i="1" dirty="0"/>
              <a:t>u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; it includes the edge </a:t>
            </a:r>
            <a:r>
              <a:rPr lang="en-US" sz="2400" i="1" dirty="0" err="1"/>
              <a:t>vw</a:t>
            </a:r>
            <a:r>
              <a:rPr lang="en-US" sz="2400" dirty="0"/>
              <a:t> twice and the vertices </a:t>
            </a:r>
            <a:r>
              <a:rPr lang="en-US" sz="2400" i="1" dirty="0" err="1"/>
              <a:t>v,w,y</a:t>
            </a:r>
            <a:r>
              <a:rPr lang="en-US" sz="2400" dirty="0"/>
              <a:t> and </a:t>
            </a:r>
            <a:r>
              <a:rPr lang="en-US" sz="2400" i="1" dirty="0"/>
              <a:t>z</a:t>
            </a:r>
            <a:r>
              <a:rPr lang="en-US" sz="2400" dirty="0"/>
              <a:t> each twice.</a:t>
            </a:r>
            <a:endParaRPr lang="en-US" sz="2400" i="1" dirty="0"/>
          </a:p>
        </p:txBody>
      </p:sp>
      <p:pic>
        <p:nvPicPr>
          <p:cNvPr id="37895" name="Picture 6" descr="ch02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38004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35AC6F-EEB9-4BA1-9186-8372340B853B}" type="slidenum">
              <a:rPr lang="en-US"/>
              <a:pPr/>
              <a:t>31</a:t>
            </a:fld>
            <a:endParaRPr lang="en-US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Paths and trails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419600" y="15240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685800" y="1219200"/>
            <a:ext cx="80010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dirty="0"/>
              <a:t>A</a:t>
            </a:r>
            <a:r>
              <a:rPr lang="en-US" sz="2400" b="1" dirty="0"/>
              <a:t> </a:t>
            </a:r>
            <a:r>
              <a:rPr lang="en-US" sz="2400" b="1" i="1" dirty="0"/>
              <a:t>trail </a:t>
            </a:r>
            <a:r>
              <a:rPr lang="en-US" sz="2400" dirty="0"/>
              <a:t>is a walk </a:t>
            </a:r>
            <a:r>
              <a:rPr lang="id-ID" sz="2400" dirty="0" smtClean="0"/>
              <a:t>in </a:t>
            </a:r>
            <a:r>
              <a:rPr lang="id-ID" sz="2400" i="1" dirty="0" smtClean="0"/>
              <a:t>G</a:t>
            </a:r>
            <a:r>
              <a:rPr lang="id-ID" sz="2400" dirty="0" smtClean="0"/>
              <a:t> with the property that no edge is repeated.</a:t>
            </a:r>
            <a:r>
              <a:rPr lang="en-US" sz="2400" dirty="0" smtClean="0"/>
              <a:t> </a:t>
            </a:r>
            <a:endParaRPr lang="en-US" sz="2400" dirty="0"/>
          </a:p>
          <a:p>
            <a:pPr marL="495300" indent="-495300" eaLnBrk="1" hangingPunct="1"/>
            <a:endParaRPr lang="en-US" sz="2400" dirty="0"/>
          </a:p>
          <a:p>
            <a:pPr marL="495300" indent="-495300" eaLnBrk="1" hangingPunct="1"/>
            <a:r>
              <a:rPr lang="en-US" sz="2400" dirty="0"/>
              <a:t>A </a:t>
            </a:r>
            <a:r>
              <a:rPr lang="en-US" sz="2400" b="1" i="1" dirty="0"/>
              <a:t>path</a:t>
            </a:r>
            <a:r>
              <a:rPr lang="en-US" sz="2400" dirty="0"/>
              <a:t> is a </a:t>
            </a:r>
            <a:r>
              <a:rPr lang="id-ID" sz="2400" dirty="0" smtClean="0"/>
              <a:t>trail</a:t>
            </a:r>
            <a:r>
              <a:rPr lang="en-US" sz="2400" dirty="0" smtClean="0"/>
              <a:t> </a:t>
            </a:r>
            <a:r>
              <a:rPr lang="id-ID" sz="2400" dirty="0" smtClean="0"/>
              <a:t>in </a:t>
            </a:r>
            <a:r>
              <a:rPr lang="id-ID" sz="2400" i="1" dirty="0" smtClean="0"/>
              <a:t>G</a:t>
            </a:r>
            <a:r>
              <a:rPr lang="id-ID" sz="2400" dirty="0" smtClean="0"/>
              <a:t> with the property that no vertex is repeated.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8919" name="Picture 6" descr="ch02f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0"/>
            <a:ext cx="3886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685800" y="5181600"/>
            <a:ext cx="80010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b="1"/>
              <a:t>Problem </a:t>
            </a:r>
            <a:r>
              <a:rPr lang="en-US" sz="2400"/>
              <a:t>Complete the following statements:</a:t>
            </a:r>
          </a:p>
          <a:p>
            <a:pPr marL="495300" indent="-495300" eaLnBrk="1" hangingPunct="1"/>
            <a:r>
              <a:rPr lang="en-US" sz="2400"/>
              <a:t>(a)  </a:t>
            </a:r>
            <a:r>
              <a:rPr lang="en-US" sz="2400" i="1"/>
              <a:t>xyzzvy</a:t>
            </a:r>
            <a:r>
              <a:rPr lang="en-US" sz="2400"/>
              <a:t> is a…….of length……between….and….;</a:t>
            </a:r>
          </a:p>
          <a:p>
            <a:pPr marL="495300" indent="-495300" eaLnBrk="1" hangingPunct="1"/>
            <a:r>
              <a:rPr lang="en-US" sz="2400"/>
              <a:t>(b)  </a:t>
            </a:r>
            <a:r>
              <a:rPr lang="en-US" sz="2400" i="1"/>
              <a:t>uvyz   </a:t>
            </a:r>
            <a:r>
              <a:rPr lang="en-US" sz="2400"/>
              <a:t> is a…….of length……between….and…..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1C0393-B497-4180-A459-408F0A8D8529}" type="slidenum">
              <a:rPr lang="en-US"/>
              <a:pPr/>
              <a:t>32</a:t>
            </a:fld>
            <a:endParaRPr lang="en-U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AU" sz="4200">
                <a:latin typeface="Book Antiqua" pitchFamily="18" charset="0"/>
              </a:rPr>
              <a:t>Paths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39941" name="Picture 4" descr="ch02p13"/>
          <p:cNvPicPr>
            <a:picLocks noChangeAspect="1" noChangeArrowheads="1"/>
          </p:cNvPicPr>
          <p:nvPr/>
        </p:nvPicPr>
        <p:blipFill>
          <a:blip r:embed="rId3" cstate="print"/>
          <a:srcRect l="18823" t="27586"/>
          <a:stretch>
            <a:fillRect/>
          </a:stretch>
        </p:blipFill>
        <p:spPr bwMode="auto">
          <a:xfrm>
            <a:off x="1066800" y="2438400"/>
            <a:ext cx="6432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685800" y="1219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b="1"/>
              <a:t>Problem </a:t>
            </a:r>
            <a:r>
              <a:rPr lang="en-US" sz="2400"/>
              <a:t>Write down all the paths between s and y in the following graph: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D430F8-0BE6-4F3A-AC24-92E9C0003E62}" type="slidenum">
              <a:rPr lang="en-US"/>
              <a:pPr/>
              <a:t>33</a:t>
            </a:fld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Closed walks, trails and cycles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68313" y="1700213"/>
            <a:ext cx="83058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dirty="0"/>
              <a:t>A </a:t>
            </a:r>
            <a:r>
              <a:rPr lang="en-US" sz="2400" b="1" i="1" dirty="0"/>
              <a:t>closed walk</a:t>
            </a:r>
            <a:r>
              <a:rPr lang="en-US" sz="2400" dirty="0"/>
              <a:t> is a succession of edges of the form </a:t>
            </a:r>
          </a:p>
          <a:p>
            <a:pPr marL="495300" indent="-495300" eaLnBrk="1" hangingPunct="1"/>
            <a:r>
              <a:rPr lang="en-US" sz="2400" dirty="0"/>
              <a:t>         </a:t>
            </a:r>
            <a:r>
              <a:rPr lang="en-US" sz="2400" i="1" dirty="0" err="1"/>
              <a:t>uv,vw,wx</a:t>
            </a:r>
            <a:r>
              <a:rPr lang="en-US" sz="2400" i="1" dirty="0"/>
              <a:t>,…,</a:t>
            </a:r>
            <a:r>
              <a:rPr lang="en-US" sz="2400" i="1" dirty="0" err="1"/>
              <a:t>yz,zu</a:t>
            </a:r>
            <a:endParaRPr lang="en-US" sz="2400" i="1" dirty="0"/>
          </a:p>
          <a:p>
            <a:pPr marL="495300" indent="-495300" eaLnBrk="1" hangingPunct="1"/>
            <a:r>
              <a:rPr lang="en-US" sz="2400" dirty="0"/>
              <a:t>That starts and ends at the same vertex.</a:t>
            </a:r>
          </a:p>
          <a:p>
            <a:pPr marL="495300" indent="-495300" eaLnBrk="1" hangingPunct="1"/>
            <a:endParaRPr lang="en-US" sz="2400" dirty="0"/>
          </a:p>
          <a:p>
            <a:pPr marL="495300" indent="-495300" eaLnBrk="1" hangingPunct="1"/>
            <a:r>
              <a:rPr lang="en-US" sz="2400" dirty="0"/>
              <a:t>A </a:t>
            </a:r>
            <a:r>
              <a:rPr lang="en-US" sz="2400" b="1" i="1" dirty="0"/>
              <a:t>closed trail</a:t>
            </a:r>
            <a:r>
              <a:rPr lang="en-US" sz="2400" dirty="0"/>
              <a:t> </a:t>
            </a:r>
            <a:r>
              <a:rPr lang="id-ID" sz="2400" dirty="0" smtClean="0"/>
              <a:t> </a:t>
            </a:r>
            <a:r>
              <a:rPr lang="id-ID" sz="2400" dirty="0" smtClean="0">
                <a:sym typeface="Wingdings" pitchFamily="2" charset="2"/>
              </a:rPr>
              <a:t> a</a:t>
            </a:r>
            <a:r>
              <a:rPr lang="id-ID" sz="2400" b="1" i="1" dirty="0" smtClean="0">
                <a:sym typeface="Wingdings" pitchFamily="2" charset="2"/>
              </a:rPr>
              <a:t> circuit</a:t>
            </a:r>
            <a:endParaRPr lang="en-US" sz="2400" b="1" i="1" dirty="0"/>
          </a:p>
          <a:p>
            <a:pPr marL="495300" indent="-495300" eaLnBrk="1" hangingPunct="1"/>
            <a:endParaRPr lang="en-US" sz="2400" dirty="0"/>
          </a:p>
          <a:p>
            <a:pPr marL="495300" indent="-495300" eaLnBrk="1" hangingPunct="1"/>
            <a:r>
              <a:rPr lang="en-US" sz="2400" dirty="0"/>
              <a:t>A </a:t>
            </a:r>
            <a:r>
              <a:rPr lang="id-ID" sz="2400" b="1" i="1" dirty="0" smtClean="0"/>
              <a:t>closed path </a:t>
            </a:r>
            <a:r>
              <a:rPr lang="id-ID" sz="2400" dirty="0" smtClean="0">
                <a:sym typeface="Wingdings" pitchFamily="2" charset="2"/>
              </a:rPr>
              <a:t> a </a:t>
            </a:r>
            <a:r>
              <a:rPr lang="en-US" sz="2400" b="1" i="1" dirty="0" smtClean="0"/>
              <a:t>cycle</a:t>
            </a:r>
            <a:endParaRPr lang="id-ID" sz="2400" b="1" i="1" dirty="0" smtClean="0"/>
          </a:p>
          <a:p>
            <a:pPr marL="495300" indent="-495300" eaLnBrk="1" hangingPunct="1"/>
            <a:endParaRPr lang="id-ID" sz="2400" b="1" i="1" dirty="0"/>
          </a:p>
          <a:p>
            <a:pPr marL="495300" indent="-495300" eaLnBrk="1" hangingPunct="1">
              <a:buFont typeface="Wingdings" pitchFamily="2" charset="2"/>
              <a:buChar char="è"/>
            </a:pPr>
            <a:r>
              <a:rPr lang="id-ID" sz="2400" b="1" i="1" dirty="0" smtClean="0">
                <a:sym typeface="Wingdings" pitchFamily="2" charset="2"/>
              </a:rPr>
              <a:t>Eulerian Circuit (degree of every vertex of G is even)</a:t>
            </a:r>
          </a:p>
          <a:p>
            <a:pPr marL="495300" indent="-495300" eaLnBrk="1" hangingPunct="1">
              <a:buFont typeface="Wingdings" pitchFamily="2" charset="2"/>
              <a:buChar char="è"/>
            </a:pPr>
            <a:r>
              <a:rPr lang="id-ID" sz="2400" b="1" i="1" dirty="0" smtClean="0">
                <a:sym typeface="Wingdings" pitchFamily="2" charset="2"/>
              </a:rPr>
              <a:t>Hamiltonian Cycle (a cycle that contains every vertex of G)</a:t>
            </a:r>
            <a:endParaRPr lang="en-US" sz="2400" dirty="0"/>
          </a:p>
          <a:p>
            <a:pPr marL="495300" indent="-495300"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AEB99C-8188-4584-A43D-7954FF477786}" type="slidenum">
              <a:rPr lang="en-US"/>
              <a:pPr/>
              <a:t>34</a:t>
            </a:fld>
            <a:endParaRPr lang="en-US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Closed walks, trails and cycles</a:t>
            </a:r>
            <a:endParaRPr lang="en-AU" sz="4400">
              <a:latin typeface="Book Antiqua" pitchFamily="18" charset="0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43014" name="Picture 5" descr="ch02p15"/>
          <p:cNvPicPr>
            <a:picLocks noChangeAspect="1" noChangeArrowheads="1"/>
          </p:cNvPicPr>
          <p:nvPr/>
        </p:nvPicPr>
        <p:blipFill>
          <a:blip r:embed="rId3" cstate="print"/>
          <a:srcRect l="64539"/>
          <a:stretch>
            <a:fillRect/>
          </a:stretch>
        </p:blipFill>
        <p:spPr bwMode="auto">
          <a:xfrm>
            <a:off x="3132138" y="3644900"/>
            <a:ext cx="33528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611188" y="2060575"/>
            <a:ext cx="83058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b="1"/>
              <a:t>Problem         </a:t>
            </a:r>
            <a:r>
              <a:rPr lang="en-US" sz="2400"/>
              <a:t>For this graph, write down </a:t>
            </a:r>
          </a:p>
          <a:p>
            <a:pPr marL="495300" indent="-495300" eaLnBrk="1" hangingPunct="1"/>
            <a:r>
              <a:rPr lang="en-US" sz="2400"/>
              <a:t>                       (a) closed walk that is not a closed trail; </a:t>
            </a:r>
          </a:p>
          <a:p>
            <a:pPr marL="495300" indent="-495300" eaLnBrk="1" hangingPunct="1"/>
            <a:r>
              <a:rPr lang="en-US" sz="2400"/>
              <a:t>                       (b) closed trail that is not a cycle;</a:t>
            </a:r>
          </a:p>
          <a:p>
            <a:pPr marL="495300" indent="-495300" eaLnBrk="1" hangingPunct="1"/>
            <a:r>
              <a:rPr lang="en-US" sz="2400"/>
              <a:t>                       (c) all the cycles of lengths 1,2,3 and 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C13002-6711-4DC2-84A8-80B2CE4BF77B}" type="slidenum">
              <a:rPr lang="en-US"/>
              <a:pPr/>
              <a:t>35</a:t>
            </a:fld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AU" sz="4200">
                <a:latin typeface="Book Antiqua" pitchFamily="18" charset="0"/>
              </a:rPr>
              <a:t>Connected graphs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33400" y="1371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44038" name="Picture 5" descr="ch02f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684213" y="1628775"/>
            <a:ext cx="8001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 dirty="0"/>
              <a:t>A graph is </a:t>
            </a:r>
            <a:r>
              <a:rPr lang="en-US" sz="2400" b="1" i="1" dirty="0"/>
              <a:t>connected</a:t>
            </a:r>
            <a:r>
              <a:rPr lang="en-US" sz="2400" dirty="0"/>
              <a:t> if there is a path between each pair of vertices, and is </a:t>
            </a:r>
            <a:r>
              <a:rPr lang="en-US" sz="2400" b="1" i="1" dirty="0" err="1" smtClean="0"/>
              <a:t>di</a:t>
            </a:r>
            <a:r>
              <a:rPr lang="id-ID" sz="2400" b="1" i="1" dirty="0" smtClean="0"/>
              <a:t>s</a:t>
            </a:r>
            <a:r>
              <a:rPr lang="en-US" sz="2400" b="1" i="1" dirty="0" smtClean="0"/>
              <a:t>connected</a:t>
            </a:r>
            <a:r>
              <a:rPr lang="en-US" sz="2400" dirty="0" smtClean="0"/>
              <a:t> </a:t>
            </a:r>
            <a:r>
              <a:rPr lang="en-US" sz="2400" dirty="0"/>
              <a:t>otherwise.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777DA7-DD0D-4923-897C-5D5687C837C8}" type="slidenum">
              <a:rPr lang="en-US"/>
              <a:pPr/>
              <a:t>36</a:t>
            </a:fld>
            <a:endParaRPr lang="en-US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400">
                <a:latin typeface="Book Antiqua" pitchFamily="18" charset="0"/>
              </a:rPr>
              <a:t>Components</a:t>
            </a:r>
            <a:endParaRPr lang="en-AU" sz="4200">
              <a:latin typeface="Book Antiqua" pitchFamily="18" charset="0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419600" y="15240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AU" sz="2400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684213" y="1700213"/>
            <a:ext cx="80010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 eaLnBrk="1" hangingPunct="1"/>
            <a:r>
              <a:rPr lang="en-US" sz="2400"/>
              <a:t>An edge in a connected graph is a </a:t>
            </a:r>
            <a:r>
              <a:rPr lang="en-US" sz="2400" b="1" i="1"/>
              <a:t>bridge</a:t>
            </a:r>
            <a:r>
              <a:rPr lang="en-US" sz="2400"/>
              <a:t> if its removal results in a disconnected graph. Every disconnected graph consists of a number of connected subgraphs, called </a:t>
            </a:r>
            <a:r>
              <a:rPr lang="en-US" sz="2400" b="1" i="1"/>
              <a:t>components</a:t>
            </a:r>
            <a:r>
              <a:rPr lang="en-US" sz="2400"/>
              <a:t>.</a:t>
            </a:r>
          </a:p>
        </p:txBody>
      </p:sp>
      <p:pic>
        <p:nvPicPr>
          <p:cNvPr id="45063" name="Picture 6" descr="ch02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76700"/>
            <a:ext cx="44005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731D9C-AF01-48BB-B855-54C2ED6603BA}" type="slidenum">
              <a:rPr lang="en-US"/>
              <a:pPr/>
              <a:t>37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smtClean="0"/>
              <a:t>Distances in Graphs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33070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smtClean="0"/>
              <a:t>The distance between two vertices </a:t>
            </a:r>
            <a:r>
              <a:rPr lang="en-AU" sz="2800" i="1" smtClean="0"/>
              <a:t>u</a:t>
            </a:r>
            <a:r>
              <a:rPr lang="en-AU" sz="2800" smtClean="0"/>
              <a:t> and </a:t>
            </a:r>
            <a:r>
              <a:rPr lang="en-AU" sz="2800" i="1" smtClean="0"/>
              <a:t>v</a:t>
            </a:r>
            <a:r>
              <a:rPr lang="en-AU" sz="2800" smtClean="0"/>
              <a:t> in a graph d(</a:t>
            </a:r>
            <a:r>
              <a:rPr lang="en-AU" sz="2800" i="1" smtClean="0"/>
              <a:t>u,v</a:t>
            </a:r>
            <a:r>
              <a:rPr lang="en-AU" sz="2800" smtClean="0"/>
              <a:t>) is the length of the shortest path between the two vertices. 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That is; the fewest number of edges that need to be traversed when going from </a:t>
            </a:r>
            <a:r>
              <a:rPr lang="en-AU" sz="2800" i="1" smtClean="0"/>
              <a:t>u</a:t>
            </a:r>
            <a:r>
              <a:rPr lang="en-AU" sz="2800" smtClean="0"/>
              <a:t> to </a:t>
            </a:r>
            <a:r>
              <a:rPr lang="en-AU" sz="2800" i="1" smtClean="0"/>
              <a:t>v</a:t>
            </a:r>
            <a:r>
              <a:rPr lang="en-AU" sz="2800" smtClean="0"/>
              <a:t>.</a:t>
            </a:r>
            <a:r>
              <a:rPr lang="en-AU" smtClean="0"/>
              <a:t> </a:t>
            </a:r>
            <a:endParaRPr lang="en-US" smtClean="0"/>
          </a:p>
        </p:txBody>
      </p:sp>
      <p:sp>
        <p:nvSpPr>
          <p:cNvPr id="46085" name="Oval 4"/>
          <p:cNvSpPr>
            <a:spLocks noChangeArrowheads="1"/>
          </p:cNvSpPr>
          <p:nvPr/>
        </p:nvSpPr>
        <p:spPr bwMode="auto">
          <a:xfrm>
            <a:off x="5292725" y="1628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6" name="Oval 5"/>
          <p:cNvSpPr>
            <a:spLocks noChangeArrowheads="1"/>
          </p:cNvSpPr>
          <p:nvPr/>
        </p:nvSpPr>
        <p:spPr bwMode="auto">
          <a:xfrm>
            <a:off x="4932363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7" name="Oval 6"/>
          <p:cNvSpPr>
            <a:spLocks noChangeArrowheads="1"/>
          </p:cNvSpPr>
          <p:nvPr/>
        </p:nvSpPr>
        <p:spPr bwMode="auto">
          <a:xfrm>
            <a:off x="5724525" y="256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8" name="Oval 7"/>
          <p:cNvSpPr>
            <a:spLocks noChangeArrowheads="1"/>
          </p:cNvSpPr>
          <p:nvPr/>
        </p:nvSpPr>
        <p:spPr bwMode="auto">
          <a:xfrm>
            <a:off x="7092950" y="21336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9" name="Oval 8"/>
          <p:cNvSpPr>
            <a:spLocks noChangeArrowheads="1"/>
          </p:cNvSpPr>
          <p:nvPr/>
        </p:nvSpPr>
        <p:spPr bwMode="auto">
          <a:xfrm>
            <a:off x="6516688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90" name="Oval 9"/>
          <p:cNvSpPr>
            <a:spLocks noChangeArrowheads="1"/>
          </p:cNvSpPr>
          <p:nvPr/>
        </p:nvSpPr>
        <p:spPr bwMode="auto">
          <a:xfrm>
            <a:off x="7092950" y="33575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91" name="Oval 10"/>
          <p:cNvSpPr>
            <a:spLocks noChangeArrowheads="1"/>
          </p:cNvSpPr>
          <p:nvPr/>
        </p:nvSpPr>
        <p:spPr bwMode="auto">
          <a:xfrm>
            <a:off x="8027988" y="33575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5795963" y="2636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3" name="Line 12"/>
          <p:cNvSpPr>
            <a:spLocks noChangeShapeType="1"/>
          </p:cNvSpPr>
          <p:nvPr/>
        </p:nvSpPr>
        <p:spPr bwMode="auto">
          <a:xfrm flipH="1">
            <a:off x="6516688" y="2133600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4" name="Line 13"/>
          <p:cNvSpPr>
            <a:spLocks noChangeShapeType="1"/>
          </p:cNvSpPr>
          <p:nvPr/>
        </p:nvSpPr>
        <p:spPr bwMode="auto">
          <a:xfrm>
            <a:off x="6516688" y="2636838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5" name="Line 14"/>
          <p:cNvSpPr>
            <a:spLocks noChangeShapeType="1"/>
          </p:cNvSpPr>
          <p:nvPr/>
        </p:nvSpPr>
        <p:spPr bwMode="auto">
          <a:xfrm>
            <a:off x="7092950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6" name="Line 15"/>
          <p:cNvSpPr>
            <a:spLocks noChangeShapeType="1"/>
          </p:cNvSpPr>
          <p:nvPr/>
        </p:nvSpPr>
        <p:spPr bwMode="auto">
          <a:xfrm flipH="1" flipV="1">
            <a:off x="5292725" y="1628775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>
            <a:off x="4932363" y="1628775"/>
            <a:ext cx="3603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4932363" y="26368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099" name="Oval 18"/>
          <p:cNvSpPr>
            <a:spLocks noChangeArrowheads="1"/>
          </p:cNvSpPr>
          <p:nvPr/>
        </p:nvSpPr>
        <p:spPr bwMode="auto">
          <a:xfrm>
            <a:off x="8027988" y="20605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 flipV="1">
            <a:off x="8027988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 flipH="1">
            <a:off x="7164388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102" name="Text Box 21"/>
          <p:cNvSpPr txBox="1">
            <a:spLocks noChangeArrowheads="1"/>
          </p:cNvSpPr>
          <p:nvPr/>
        </p:nvSpPr>
        <p:spPr bwMode="auto">
          <a:xfrm>
            <a:off x="5219700" y="13414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u</a:t>
            </a:r>
            <a:endParaRPr lang="en-US" sz="1400" b="1" i="1"/>
          </a:p>
        </p:txBody>
      </p:sp>
      <p:sp>
        <p:nvSpPr>
          <p:cNvPr id="46103" name="Text Box 22"/>
          <p:cNvSpPr txBox="1">
            <a:spLocks noChangeArrowheads="1"/>
          </p:cNvSpPr>
          <p:nvPr/>
        </p:nvSpPr>
        <p:spPr bwMode="auto">
          <a:xfrm>
            <a:off x="4716463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a</a:t>
            </a:r>
            <a:endParaRPr lang="en-US" sz="1400" b="1"/>
          </a:p>
        </p:txBody>
      </p:sp>
      <p:sp>
        <p:nvSpPr>
          <p:cNvPr id="46104" name="Text Box 23"/>
          <p:cNvSpPr txBox="1">
            <a:spLocks noChangeArrowheads="1"/>
          </p:cNvSpPr>
          <p:nvPr/>
        </p:nvSpPr>
        <p:spPr bwMode="auto">
          <a:xfrm>
            <a:off x="5580063" y="26368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b</a:t>
            </a:r>
            <a:endParaRPr lang="en-US" sz="1400" b="1"/>
          </a:p>
        </p:txBody>
      </p:sp>
      <p:sp>
        <p:nvSpPr>
          <p:cNvPr id="46105" name="Text Box 24"/>
          <p:cNvSpPr txBox="1">
            <a:spLocks noChangeArrowheads="1"/>
          </p:cNvSpPr>
          <p:nvPr/>
        </p:nvSpPr>
        <p:spPr bwMode="auto">
          <a:xfrm>
            <a:off x="8027988" y="3429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v</a:t>
            </a:r>
            <a:endParaRPr lang="en-US" sz="1400" b="1" i="1"/>
          </a:p>
        </p:txBody>
      </p:sp>
      <p:sp>
        <p:nvSpPr>
          <p:cNvPr id="46106" name="Text Box 25"/>
          <p:cNvSpPr txBox="1">
            <a:spLocks noChangeArrowheads="1"/>
          </p:cNvSpPr>
          <p:nvPr/>
        </p:nvSpPr>
        <p:spPr bwMode="auto">
          <a:xfrm>
            <a:off x="8027988" y="17732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e</a:t>
            </a:r>
            <a:endParaRPr lang="en-US" sz="1400" b="1"/>
          </a:p>
        </p:txBody>
      </p:sp>
      <p:sp>
        <p:nvSpPr>
          <p:cNvPr id="46107" name="Text Box 26"/>
          <p:cNvSpPr txBox="1">
            <a:spLocks noChangeArrowheads="1"/>
          </p:cNvSpPr>
          <p:nvPr/>
        </p:nvSpPr>
        <p:spPr bwMode="auto">
          <a:xfrm>
            <a:off x="6877050" y="184467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d</a:t>
            </a:r>
            <a:endParaRPr lang="en-US" sz="1400" b="1"/>
          </a:p>
        </p:txBody>
      </p:sp>
      <p:sp>
        <p:nvSpPr>
          <p:cNvPr id="46108" name="Text Box 27"/>
          <p:cNvSpPr txBox="1">
            <a:spLocks noChangeArrowheads="1"/>
          </p:cNvSpPr>
          <p:nvPr/>
        </p:nvSpPr>
        <p:spPr bwMode="auto">
          <a:xfrm>
            <a:off x="6300788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c</a:t>
            </a:r>
            <a:endParaRPr lang="en-US" sz="1400" b="1"/>
          </a:p>
        </p:txBody>
      </p:sp>
      <p:sp>
        <p:nvSpPr>
          <p:cNvPr id="46109" name="Text Box 28"/>
          <p:cNvSpPr txBox="1">
            <a:spLocks noChangeArrowheads="1"/>
          </p:cNvSpPr>
          <p:nvPr/>
        </p:nvSpPr>
        <p:spPr bwMode="auto">
          <a:xfrm>
            <a:off x="6804025" y="34290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f</a:t>
            </a:r>
            <a:endParaRPr lang="en-US" sz="1400" b="1"/>
          </a:p>
        </p:txBody>
      </p:sp>
      <p:sp>
        <p:nvSpPr>
          <p:cNvPr id="46110" name="Text Box 29"/>
          <p:cNvSpPr txBox="1">
            <a:spLocks noChangeArrowheads="1"/>
          </p:cNvSpPr>
          <p:nvPr/>
        </p:nvSpPr>
        <p:spPr bwMode="auto">
          <a:xfrm>
            <a:off x="4840288" y="4097338"/>
            <a:ext cx="4083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The distance from </a:t>
            </a:r>
            <a:r>
              <a:rPr lang="en-AU" i="1"/>
              <a:t>u</a:t>
            </a:r>
            <a:r>
              <a:rPr lang="en-AU"/>
              <a:t> to </a:t>
            </a:r>
            <a:r>
              <a:rPr lang="en-AU" i="1"/>
              <a:t>v</a:t>
            </a:r>
            <a:r>
              <a:rPr lang="en-AU"/>
              <a:t> is 4 by the</a:t>
            </a:r>
          </a:p>
          <a:p>
            <a:r>
              <a:rPr lang="en-AU"/>
              <a:t>path </a:t>
            </a:r>
            <a:r>
              <a:rPr lang="en-AU" i="1"/>
              <a:t>u</a:t>
            </a:r>
            <a:r>
              <a:rPr lang="en-AU"/>
              <a:t>bcf</a:t>
            </a:r>
            <a:r>
              <a:rPr lang="en-AU" i="1"/>
              <a:t>v</a:t>
            </a:r>
            <a:r>
              <a:rPr lang="en-AU"/>
              <a:t>. There are other paths from</a:t>
            </a:r>
          </a:p>
          <a:p>
            <a:r>
              <a:rPr lang="en-AU" i="1"/>
              <a:t>u</a:t>
            </a:r>
            <a:r>
              <a:rPr lang="en-AU"/>
              <a:t> to </a:t>
            </a:r>
            <a:r>
              <a:rPr lang="en-AU" i="1"/>
              <a:t>v</a:t>
            </a:r>
            <a:r>
              <a:rPr lang="en-AU"/>
              <a:t> but none shorter than 4.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99B050-4285-4905-BD30-B8A956FFA579}" type="slidenum">
              <a:rPr lang="en-US"/>
              <a:pPr/>
              <a:t>38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smtClean="0"/>
              <a:t>Distances in Graphs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330700" cy="4248150"/>
          </a:xfrm>
        </p:spPr>
        <p:txBody>
          <a:bodyPr/>
          <a:lstStyle/>
          <a:p>
            <a:pPr eaLnBrk="1" hangingPunct="1"/>
            <a:r>
              <a:rPr lang="en-AU" sz="2800" dirty="0" smtClean="0"/>
              <a:t>The maximum distance from a vertex </a:t>
            </a:r>
            <a:r>
              <a:rPr lang="en-AU" sz="2800" i="1" dirty="0" smtClean="0"/>
              <a:t>u</a:t>
            </a:r>
            <a:r>
              <a:rPr lang="en-AU" sz="2800" dirty="0" smtClean="0"/>
              <a:t> to any other vertex in the graph is called the eccentricity of </a:t>
            </a:r>
            <a:r>
              <a:rPr lang="en-AU" sz="2800" i="1" dirty="0" smtClean="0"/>
              <a:t>u</a:t>
            </a:r>
            <a:r>
              <a:rPr lang="en-AU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AU" sz="2800" dirty="0" smtClean="0"/>
              <a:t>e(</a:t>
            </a:r>
            <a:r>
              <a:rPr lang="en-AU" sz="2800" i="1" dirty="0" smtClean="0"/>
              <a:t>u</a:t>
            </a:r>
            <a:r>
              <a:rPr lang="en-AU" sz="2800" dirty="0" smtClean="0"/>
              <a:t>).</a:t>
            </a:r>
            <a:endParaRPr lang="en-US" dirty="0" smtClean="0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5292725" y="1628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4932363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5724525" y="256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7092950" y="21336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3" name="Oval 8"/>
          <p:cNvSpPr>
            <a:spLocks noChangeArrowheads="1"/>
          </p:cNvSpPr>
          <p:nvPr/>
        </p:nvSpPr>
        <p:spPr bwMode="auto">
          <a:xfrm>
            <a:off x="6516688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4" name="Oval 9"/>
          <p:cNvSpPr>
            <a:spLocks noChangeArrowheads="1"/>
          </p:cNvSpPr>
          <p:nvPr/>
        </p:nvSpPr>
        <p:spPr bwMode="auto">
          <a:xfrm>
            <a:off x="7092950" y="33575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5" name="Oval 10"/>
          <p:cNvSpPr>
            <a:spLocks noChangeArrowheads="1"/>
          </p:cNvSpPr>
          <p:nvPr/>
        </p:nvSpPr>
        <p:spPr bwMode="auto">
          <a:xfrm>
            <a:off x="8027988" y="33575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5795963" y="2636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H="1">
            <a:off x="6516688" y="2133600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6516688" y="2636838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7092950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 flipH="1" flipV="1">
            <a:off x="5292725" y="1628775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21" name="Line 16"/>
          <p:cNvSpPr>
            <a:spLocks noChangeShapeType="1"/>
          </p:cNvSpPr>
          <p:nvPr/>
        </p:nvSpPr>
        <p:spPr bwMode="auto">
          <a:xfrm flipH="1">
            <a:off x="4932363" y="1628775"/>
            <a:ext cx="3603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4932363" y="26368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23" name="Oval 18"/>
          <p:cNvSpPr>
            <a:spLocks noChangeArrowheads="1"/>
          </p:cNvSpPr>
          <p:nvPr/>
        </p:nvSpPr>
        <p:spPr bwMode="auto">
          <a:xfrm>
            <a:off x="8027988" y="20605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 flipV="1">
            <a:off x="8027988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 flipH="1">
            <a:off x="7164388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126" name="Text Box 21"/>
          <p:cNvSpPr txBox="1">
            <a:spLocks noChangeArrowheads="1"/>
          </p:cNvSpPr>
          <p:nvPr/>
        </p:nvSpPr>
        <p:spPr bwMode="auto">
          <a:xfrm>
            <a:off x="5219700" y="13414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u</a:t>
            </a:r>
            <a:endParaRPr lang="en-US" sz="1400" b="1" i="1"/>
          </a:p>
        </p:txBody>
      </p:sp>
      <p:sp>
        <p:nvSpPr>
          <p:cNvPr id="47127" name="Text Box 22"/>
          <p:cNvSpPr txBox="1">
            <a:spLocks noChangeArrowheads="1"/>
          </p:cNvSpPr>
          <p:nvPr/>
        </p:nvSpPr>
        <p:spPr bwMode="auto">
          <a:xfrm>
            <a:off x="4716463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a</a:t>
            </a:r>
            <a:endParaRPr lang="en-US" sz="1400" b="1"/>
          </a:p>
        </p:txBody>
      </p:sp>
      <p:sp>
        <p:nvSpPr>
          <p:cNvPr id="47128" name="Text Box 23"/>
          <p:cNvSpPr txBox="1">
            <a:spLocks noChangeArrowheads="1"/>
          </p:cNvSpPr>
          <p:nvPr/>
        </p:nvSpPr>
        <p:spPr bwMode="auto">
          <a:xfrm>
            <a:off x="5580063" y="26368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b</a:t>
            </a:r>
            <a:endParaRPr lang="en-US" sz="1400" b="1"/>
          </a:p>
        </p:txBody>
      </p:sp>
      <p:sp>
        <p:nvSpPr>
          <p:cNvPr id="47129" name="Text Box 24"/>
          <p:cNvSpPr txBox="1">
            <a:spLocks noChangeArrowheads="1"/>
          </p:cNvSpPr>
          <p:nvPr/>
        </p:nvSpPr>
        <p:spPr bwMode="auto">
          <a:xfrm>
            <a:off x="8027988" y="3429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v</a:t>
            </a:r>
            <a:endParaRPr lang="en-US" sz="1400" b="1" i="1"/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8027988" y="17732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e</a:t>
            </a:r>
            <a:endParaRPr lang="en-US" sz="1400" b="1"/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6877050" y="184467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d</a:t>
            </a:r>
            <a:endParaRPr lang="en-US" sz="1400" b="1"/>
          </a:p>
        </p:txBody>
      </p:sp>
      <p:sp>
        <p:nvSpPr>
          <p:cNvPr id="47132" name="Text Box 27"/>
          <p:cNvSpPr txBox="1">
            <a:spLocks noChangeArrowheads="1"/>
          </p:cNvSpPr>
          <p:nvPr/>
        </p:nvSpPr>
        <p:spPr bwMode="auto">
          <a:xfrm>
            <a:off x="6300788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c</a:t>
            </a:r>
            <a:endParaRPr lang="en-US" sz="1400" b="1"/>
          </a:p>
        </p:txBody>
      </p:sp>
      <p:sp>
        <p:nvSpPr>
          <p:cNvPr id="47133" name="Text Box 28"/>
          <p:cNvSpPr txBox="1">
            <a:spLocks noChangeArrowheads="1"/>
          </p:cNvSpPr>
          <p:nvPr/>
        </p:nvSpPr>
        <p:spPr bwMode="auto">
          <a:xfrm>
            <a:off x="6804025" y="34290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f</a:t>
            </a:r>
            <a:endParaRPr lang="en-US" sz="1400" b="1"/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6011863" y="4149725"/>
            <a:ext cx="97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e(u) = 4</a:t>
            </a:r>
          </a:p>
          <a:p>
            <a:r>
              <a:rPr lang="en-AU"/>
              <a:t>e(b) = 3</a:t>
            </a:r>
          </a:p>
          <a:p>
            <a:r>
              <a:rPr lang="en-AU"/>
              <a:t>e(e) = ?</a:t>
            </a:r>
          </a:p>
          <a:p>
            <a:r>
              <a:rPr lang="en-AU"/>
              <a:t>e(a) = ?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4DECB0-7D28-42A5-9F94-A5443C57D1D8}" type="slidenum">
              <a:rPr lang="en-US"/>
              <a:pPr/>
              <a:t>39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smtClean="0"/>
              <a:t>Distances in Graphs</a:t>
            </a:r>
            <a:endParaRPr lang="en-US" smtClean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330700" cy="4248150"/>
          </a:xfrm>
        </p:spPr>
        <p:txBody>
          <a:bodyPr/>
          <a:lstStyle/>
          <a:p>
            <a:pPr eaLnBrk="1" hangingPunct="1"/>
            <a:r>
              <a:rPr lang="en-AU" sz="2800" smtClean="0"/>
              <a:t>The maximum distance from a vertex </a:t>
            </a:r>
            <a:r>
              <a:rPr lang="en-AU" sz="2800" i="1" smtClean="0"/>
              <a:t>u</a:t>
            </a:r>
            <a:r>
              <a:rPr lang="en-AU" sz="2800" smtClean="0"/>
              <a:t> to any other vertex in the graph is called the eccentricity of </a:t>
            </a:r>
            <a:r>
              <a:rPr lang="en-AU" sz="2800" i="1" smtClean="0"/>
              <a:t>u</a:t>
            </a:r>
            <a:r>
              <a:rPr lang="en-AU" sz="2800" smtClean="0"/>
              <a:t> e(</a:t>
            </a:r>
            <a:r>
              <a:rPr lang="en-AU" sz="2800" i="1" smtClean="0"/>
              <a:t>u</a:t>
            </a:r>
            <a:r>
              <a:rPr lang="en-AU" sz="2800" smtClean="0"/>
              <a:t>).</a:t>
            </a:r>
          </a:p>
          <a:p>
            <a:pPr eaLnBrk="1" hangingPunct="1"/>
            <a:r>
              <a:rPr lang="en-AU" sz="2800" smtClean="0"/>
              <a:t>The largest eccentricity is called the diameter, the smallest eccentricity is called the radius.</a:t>
            </a:r>
            <a:endParaRPr lang="en-US" smtClean="0"/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5292725" y="1628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4932363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5724525" y="256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7092950" y="21336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6516688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8" name="Oval 9"/>
          <p:cNvSpPr>
            <a:spLocks noChangeArrowheads="1"/>
          </p:cNvSpPr>
          <p:nvPr/>
        </p:nvSpPr>
        <p:spPr bwMode="auto">
          <a:xfrm>
            <a:off x="7092950" y="33575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8027988" y="33575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5795963" y="2636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 flipH="1">
            <a:off x="6516688" y="2133600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>
            <a:off x="6516688" y="2636838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3" name="Line 14"/>
          <p:cNvSpPr>
            <a:spLocks noChangeShapeType="1"/>
          </p:cNvSpPr>
          <p:nvPr/>
        </p:nvSpPr>
        <p:spPr bwMode="auto">
          <a:xfrm>
            <a:off x="7092950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 flipH="1" flipV="1">
            <a:off x="5292725" y="1628775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H="1">
            <a:off x="4932363" y="1628775"/>
            <a:ext cx="3603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4932363" y="26368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7" name="Oval 18"/>
          <p:cNvSpPr>
            <a:spLocks noChangeArrowheads="1"/>
          </p:cNvSpPr>
          <p:nvPr/>
        </p:nvSpPr>
        <p:spPr bwMode="auto">
          <a:xfrm>
            <a:off x="8027988" y="20605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 flipV="1">
            <a:off x="8027988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H="1">
            <a:off x="7164388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50" name="Text Box 21"/>
          <p:cNvSpPr txBox="1">
            <a:spLocks noChangeArrowheads="1"/>
          </p:cNvSpPr>
          <p:nvPr/>
        </p:nvSpPr>
        <p:spPr bwMode="auto">
          <a:xfrm>
            <a:off x="5219700" y="13414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u</a:t>
            </a:r>
            <a:endParaRPr lang="en-US" sz="1400" b="1" i="1"/>
          </a:p>
        </p:txBody>
      </p:sp>
      <p:sp>
        <p:nvSpPr>
          <p:cNvPr id="48151" name="Text Box 22"/>
          <p:cNvSpPr txBox="1">
            <a:spLocks noChangeArrowheads="1"/>
          </p:cNvSpPr>
          <p:nvPr/>
        </p:nvSpPr>
        <p:spPr bwMode="auto">
          <a:xfrm>
            <a:off x="4716463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a</a:t>
            </a:r>
            <a:endParaRPr lang="en-US" sz="1400" b="1"/>
          </a:p>
        </p:txBody>
      </p:sp>
      <p:sp>
        <p:nvSpPr>
          <p:cNvPr id="48152" name="Text Box 23"/>
          <p:cNvSpPr txBox="1">
            <a:spLocks noChangeArrowheads="1"/>
          </p:cNvSpPr>
          <p:nvPr/>
        </p:nvSpPr>
        <p:spPr bwMode="auto">
          <a:xfrm>
            <a:off x="5580063" y="26368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b</a:t>
            </a:r>
            <a:endParaRPr lang="en-US" sz="1400" b="1"/>
          </a:p>
        </p:txBody>
      </p: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8027988" y="3429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v</a:t>
            </a:r>
            <a:endParaRPr lang="en-US" sz="1400" b="1" i="1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8027988" y="17732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e</a:t>
            </a:r>
            <a:endParaRPr lang="en-US" sz="1400" b="1"/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6877050" y="184467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d</a:t>
            </a:r>
            <a:endParaRPr lang="en-US" sz="1400" b="1"/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6300788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c</a:t>
            </a:r>
            <a:endParaRPr lang="en-US" sz="1400" b="1"/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6804025" y="34290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f</a:t>
            </a:r>
            <a:endParaRPr lang="en-US" sz="1400" b="1"/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6011863" y="4149725"/>
            <a:ext cx="97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e(u) = 4</a:t>
            </a:r>
          </a:p>
          <a:p>
            <a:r>
              <a:rPr lang="en-AU"/>
              <a:t>e(b) = 3</a:t>
            </a:r>
          </a:p>
          <a:p>
            <a:r>
              <a:rPr lang="en-AU"/>
              <a:t>e(e) = 4</a:t>
            </a:r>
          </a:p>
          <a:p>
            <a:r>
              <a:rPr lang="en-AU"/>
              <a:t>e(a) = 4</a:t>
            </a:r>
            <a:endParaRPr lang="en-US"/>
          </a:p>
        </p:txBody>
      </p:sp>
      <p:sp>
        <p:nvSpPr>
          <p:cNvPr id="284702" name="Text Box 30"/>
          <p:cNvSpPr txBox="1">
            <a:spLocks noChangeArrowheads="1"/>
          </p:cNvSpPr>
          <p:nvPr/>
        </p:nvSpPr>
        <p:spPr bwMode="auto">
          <a:xfrm>
            <a:off x="166688" y="5876925"/>
            <a:ext cx="82253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>
                <a:sym typeface="Symbol" pitchFamily="18" charset="2"/>
              </a:rPr>
              <a:t>Note:</a:t>
            </a:r>
            <a:r>
              <a:rPr lang="en-AU" sz="2400" dirty="0">
                <a:sym typeface="Symbol" pitchFamily="18" charset="2"/>
              </a:rPr>
              <a:t> If the graph is disconnected, the radius and </a:t>
            </a:r>
            <a:r>
              <a:rPr lang="en-AU" sz="2400" dirty="0" smtClean="0">
                <a:sym typeface="Symbol" pitchFamily="18" charset="2"/>
              </a:rPr>
              <a:t>diameter</a:t>
            </a:r>
          </a:p>
          <a:p>
            <a:r>
              <a:rPr lang="en-AU" sz="2400" dirty="0" smtClean="0">
                <a:sym typeface="Symbol" pitchFamily="18" charset="2"/>
              </a:rPr>
              <a:t>           are infinity</a:t>
            </a:r>
            <a:endParaRPr lang="en-US" sz="24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House-and-Utilities Problem</a:t>
            </a:r>
          </a:p>
        </p:txBody>
      </p:sp>
      <p:pic>
        <p:nvPicPr>
          <p:cNvPr id="5123" name="Picture 5" descr="09_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6477000" cy="5421313"/>
          </a:xfrm>
          <a:noFill/>
        </p:spPr>
      </p:pic>
    </p:spTree>
    <p:extLst>
      <p:ext uri="{BB962C8B-B14F-4D97-AF65-F5344CB8AC3E}">
        <p14:creationId xmlns:p14="http://schemas.microsoft.com/office/powerpoint/2010/main" val="366620403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0CBD6-41B2-4204-8C27-71253B2F55B2}" type="slidenum">
              <a:rPr lang="en-US"/>
              <a:pPr/>
              <a:t>40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smtClean="0"/>
              <a:t>Distances in Graphs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330700" cy="4248150"/>
          </a:xfrm>
        </p:spPr>
        <p:txBody>
          <a:bodyPr/>
          <a:lstStyle/>
          <a:p>
            <a:pPr eaLnBrk="1" hangingPunct="1"/>
            <a:r>
              <a:rPr lang="en-AU" sz="2800" dirty="0" smtClean="0"/>
              <a:t>The maximum distance from a vertex </a:t>
            </a:r>
            <a:r>
              <a:rPr lang="en-AU" sz="2800" i="1" dirty="0" smtClean="0"/>
              <a:t>u</a:t>
            </a:r>
            <a:r>
              <a:rPr lang="en-AU" sz="2800" dirty="0" smtClean="0"/>
              <a:t> to any other vertex in the graph is called the </a:t>
            </a:r>
            <a:r>
              <a:rPr lang="en-AU" sz="2800" b="1" dirty="0" smtClean="0"/>
              <a:t>eccentricity</a:t>
            </a:r>
            <a:r>
              <a:rPr lang="en-AU" sz="2800" dirty="0" smtClean="0"/>
              <a:t> of </a:t>
            </a:r>
            <a:r>
              <a:rPr lang="en-AU" sz="2800" i="1" dirty="0" smtClean="0"/>
              <a:t>u</a:t>
            </a:r>
            <a:r>
              <a:rPr lang="en-AU" sz="2800" dirty="0" smtClean="0"/>
              <a:t> e(</a:t>
            </a:r>
            <a:r>
              <a:rPr lang="en-AU" sz="2800" i="1" dirty="0" smtClean="0"/>
              <a:t>u</a:t>
            </a:r>
            <a:r>
              <a:rPr lang="en-AU" sz="2800" dirty="0" smtClean="0"/>
              <a:t>).</a:t>
            </a:r>
          </a:p>
          <a:p>
            <a:pPr eaLnBrk="1" hangingPunct="1"/>
            <a:r>
              <a:rPr lang="en-AU" sz="2800" dirty="0" smtClean="0"/>
              <a:t>The largest eccentricity is called the </a:t>
            </a:r>
            <a:r>
              <a:rPr lang="en-AU" sz="2800" b="1" dirty="0" smtClean="0"/>
              <a:t>diameter</a:t>
            </a:r>
            <a:r>
              <a:rPr lang="en-AU" sz="2800" dirty="0" smtClean="0"/>
              <a:t>, the smallest eccentricity is called the </a:t>
            </a:r>
            <a:r>
              <a:rPr lang="en-AU" sz="2800" b="1" dirty="0" smtClean="0"/>
              <a:t>radius</a:t>
            </a:r>
            <a:r>
              <a:rPr lang="en-AU" sz="2800" dirty="0" smtClean="0"/>
              <a:t>.</a:t>
            </a:r>
            <a:endParaRPr lang="en-US" dirty="0" smtClean="0"/>
          </a:p>
        </p:txBody>
      </p:sp>
      <p:sp>
        <p:nvSpPr>
          <p:cNvPr id="49157" name="Oval 4"/>
          <p:cNvSpPr>
            <a:spLocks noChangeArrowheads="1"/>
          </p:cNvSpPr>
          <p:nvPr/>
        </p:nvSpPr>
        <p:spPr bwMode="auto">
          <a:xfrm>
            <a:off x="5292725" y="1628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4932363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59" name="Oval 6"/>
          <p:cNvSpPr>
            <a:spLocks noChangeArrowheads="1"/>
          </p:cNvSpPr>
          <p:nvPr/>
        </p:nvSpPr>
        <p:spPr bwMode="auto">
          <a:xfrm>
            <a:off x="5724525" y="256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60" name="Oval 7"/>
          <p:cNvSpPr>
            <a:spLocks noChangeArrowheads="1"/>
          </p:cNvSpPr>
          <p:nvPr/>
        </p:nvSpPr>
        <p:spPr bwMode="auto">
          <a:xfrm>
            <a:off x="7092950" y="21336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61" name="Oval 8"/>
          <p:cNvSpPr>
            <a:spLocks noChangeArrowheads="1"/>
          </p:cNvSpPr>
          <p:nvPr/>
        </p:nvSpPr>
        <p:spPr bwMode="auto">
          <a:xfrm>
            <a:off x="6516688" y="25654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62" name="Oval 9"/>
          <p:cNvSpPr>
            <a:spLocks noChangeArrowheads="1"/>
          </p:cNvSpPr>
          <p:nvPr/>
        </p:nvSpPr>
        <p:spPr bwMode="auto">
          <a:xfrm>
            <a:off x="7092950" y="33575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63" name="Oval 10"/>
          <p:cNvSpPr>
            <a:spLocks noChangeArrowheads="1"/>
          </p:cNvSpPr>
          <p:nvPr/>
        </p:nvSpPr>
        <p:spPr bwMode="auto">
          <a:xfrm>
            <a:off x="8027988" y="33575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5795963" y="2636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 flipH="1">
            <a:off x="6516688" y="2133600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516688" y="2636838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7092950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 flipH="1" flipV="1">
            <a:off x="5292725" y="1628775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 flipH="1">
            <a:off x="4932363" y="1628775"/>
            <a:ext cx="3603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70" name="Line 17"/>
          <p:cNvSpPr>
            <a:spLocks noChangeShapeType="1"/>
          </p:cNvSpPr>
          <p:nvPr/>
        </p:nvSpPr>
        <p:spPr bwMode="auto">
          <a:xfrm>
            <a:off x="4932363" y="26368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71" name="Oval 18"/>
          <p:cNvSpPr>
            <a:spLocks noChangeArrowheads="1"/>
          </p:cNvSpPr>
          <p:nvPr/>
        </p:nvSpPr>
        <p:spPr bwMode="auto">
          <a:xfrm>
            <a:off x="8027988" y="20605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8027988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73" name="Line 20"/>
          <p:cNvSpPr>
            <a:spLocks noChangeShapeType="1"/>
          </p:cNvSpPr>
          <p:nvPr/>
        </p:nvSpPr>
        <p:spPr bwMode="auto">
          <a:xfrm flipH="1">
            <a:off x="7164388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5219700" y="13414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u</a:t>
            </a:r>
            <a:endParaRPr lang="en-US" sz="1400" b="1" i="1"/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4716463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a</a:t>
            </a:r>
            <a:endParaRPr lang="en-US" sz="1400" b="1"/>
          </a:p>
        </p:txBody>
      </p:sp>
      <p:sp>
        <p:nvSpPr>
          <p:cNvPr id="49176" name="Text Box 23"/>
          <p:cNvSpPr txBox="1">
            <a:spLocks noChangeArrowheads="1"/>
          </p:cNvSpPr>
          <p:nvPr/>
        </p:nvSpPr>
        <p:spPr bwMode="auto">
          <a:xfrm>
            <a:off x="5580063" y="26368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b</a:t>
            </a:r>
            <a:endParaRPr lang="en-US" sz="1400" b="1"/>
          </a:p>
        </p:txBody>
      </p:sp>
      <p:sp>
        <p:nvSpPr>
          <p:cNvPr id="49177" name="Text Box 24"/>
          <p:cNvSpPr txBox="1">
            <a:spLocks noChangeArrowheads="1"/>
          </p:cNvSpPr>
          <p:nvPr/>
        </p:nvSpPr>
        <p:spPr bwMode="auto">
          <a:xfrm>
            <a:off x="8027988" y="3429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i="1"/>
              <a:t>v</a:t>
            </a:r>
            <a:endParaRPr lang="en-US" sz="1400" b="1" i="1"/>
          </a:p>
        </p:txBody>
      </p:sp>
      <p:sp>
        <p:nvSpPr>
          <p:cNvPr id="49178" name="Text Box 25"/>
          <p:cNvSpPr txBox="1">
            <a:spLocks noChangeArrowheads="1"/>
          </p:cNvSpPr>
          <p:nvPr/>
        </p:nvSpPr>
        <p:spPr bwMode="auto">
          <a:xfrm>
            <a:off x="8027988" y="17732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e</a:t>
            </a:r>
            <a:endParaRPr lang="en-US" sz="1400" b="1"/>
          </a:p>
        </p:txBody>
      </p:sp>
      <p:sp>
        <p:nvSpPr>
          <p:cNvPr id="49179" name="Text Box 26"/>
          <p:cNvSpPr txBox="1">
            <a:spLocks noChangeArrowheads="1"/>
          </p:cNvSpPr>
          <p:nvPr/>
        </p:nvSpPr>
        <p:spPr bwMode="auto">
          <a:xfrm>
            <a:off x="6877050" y="184467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d</a:t>
            </a:r>
            <a:endParaRPr lang="en-US" sz="1400" b="1"/>
          </a:p>
        </p:txBody>
      </p:sp>
      <p:sp>
        <p:nvSpPr>
          <p:cNvPr id="49180" name="Text Box 27"/>
          <p:cNvSpPr txBox="1">
            <a:spLocks noChangeArrowheads="1"/>
          </p:cNvSpPr>
          <p:nvPr/>
        </p:nvSpPr>
        <p:spPr bwMode="auto">
          <a:xfrm>
            <a:off x="6300788" y="2636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c</a:t>
            </a:r>
            <a:endParaRPr lang="en-US" sz="1400" b="1"/>
          </a:p>
        </p:txBody>
      </p:sp>
      <p:sp>
        <p:nvSpPr>
          <p:cNvPr id="49181" name="Text Box 28"/>
          <p:cNvSpPr txBox="1">
            <a:spLocks noChangeArrowheads="1"/>
          </p:cNvSpPr>
          <p:nvPr/>
        </p:nvSpPr>
        <p:spPr bwMode="auto">
          <a:xfrm>
            <a:off x="6804025" y="34290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/>
              <a:t>f</a:t>
            </a:r>
            <a:endParaRPr lang="en-US" sz="1400" b="1"/>
          </a:p>
        </p:txBody>
      </p:sp>
      <p:sp>
        <p:nvSpPr>
          <p:cNvPr id="49182" name="Text Box 29"/>
          <p:cNvSpPr txBox="1">
            <a:spLocks noChangeArrowheads="1"/>
          </p:cNvSpPr>
          <p:nvPr/>
        </p:nvSpPr>
        <p:spPr bwMode="auto">
          <a:xfrm>
            <a:off x="6011863" y="4149725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Diameter  =</a:t>
            </a:r>
          </a:p>
          <a:p>
            <a:r>
              <a:rPr lang="en-AU"/>
              <a:t>Radius     =</a:t>
            </a:r>
            <a:endParaRPr lang="en-US"/>
          </a:p>
        </p:txBody>
      </p:sp>
      <p:sp>
        <p:nvSpPr>
          <p:cNvPr id="286750" name="Text Box 30"/>
          <p:cNvSpPr txBox="1">
            <a:spLocks noChangeArrowheads="1"/>
          </p:cNvSpPr>
          <p:nvPr/>
        </p:nvSpPr>
        <p:spPr bwMode="auto">
          <a:xfrm>
            <a:off x="7451725" y="414972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4</a:t>
            </a:r>
          </a:p>
          <a:p>
            <a:r>
              <a:rPr lang="en-AU"/>
              <a:t>2</a:t>
            </a:r>
            <a:endParaRPr lang="en-US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41381" y="5786454"/>
            <a:ext cx="5689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/>
              <a:t>Diameter dan radius ?  </a:t>
            </a:r>
            <a:r>
              <a:rPr lang="id-ID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C</a:t>
            </a:r>
            <a:r>
              <a:rPr lang="id-ID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W</a:t>
            </a:r>
            <a:r>
              <a:rPr lang="id-ID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K</a:t>
            </a:r>
            <a:r>
              <a:rPr lang="id-ID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AU" sz="24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0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0CBD6-41B2-4204-8C27-71253B2F55B2}" type="slidenum">
              <a:rPr lang="en-US"/>
              <a:pPr/>
              <a:t>41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AU" dirty="0" err="1" smtClean="0"/>
              <a:t>Tugas</a:t>
            </a:r>
            <a:r>
              <a:rPr lang="en-AU" dirty="0" smtClean="0"/>
              <a:t> Graph Algorithm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10235480" cy="424815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Sorthest</a:t>
            </a:r>
            <a:r>
              <a:rPr lang="en-US" dirty="0" smtClean="0"/>
              <a:t> path Problems</a:t>
            </a:r>
          </a:p>
          <a:p>
            <a:pPr eaLnBrk="1" hangingPunct="1"/>
            <a:r>
              <a:rPr lang="en-US" dirty="0" smtClean="0"/>
              <a:t>Network Flow Problems</a:t>
            </a:r>
          </a:p>
          <a:p>
            <a:pPr eaLnBrk="1" hangingPunct="1"/>
            <a:r>
              <a:rPr lang="en-US" dirty="0" smtClean="0"/>
              <a:t>Matching Problems</a:t>
            </a:r>
          </a:p>
          <a:p>
            <a:pPr eaLnBrk="1" hangingPunct="1"/>
            <a:r>
              <a:rPr lang="en-US" dirty="0" smtClean="0"/>
              <a:t>Graph Coloring Problem</a:t>
            </a:r>
          </a:p>
          <a:p>
            <a:pPr eaLnBrk="1" hangingPunct="1"/>
            <a:r>
              <a:rPr lang="en-US" dirty="0" smtClean="0"/>
              <a:t>Traveling Salesmen Problem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64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574E49DA-2891-4956-93CB-B902BF03BD4D}" type="slidenum">
              <a:rPr lang="en-US">
                <a:solidFill>
                  <a:schemeClr val="tx1"/>
                </a:solidFill>
                <a:latin typeface="Arial" charset="0"/>
              </a:rPr>
              <a:pPr algn="l"/>
              <a:t>5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60"/>
            <a:ext cx="8458200" cy="50006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Garamond" pitchFamily="18" charset="0"/>
              </a:rPr>
              <a:t>A </a:t>
            </a:r>
            <a:r>
              <a:rPr lang="en-US" b="1" dirty="0" smtClean="0">
                <a:solidFill>
                  <a:srgbClr val="FB050B"/>
                </a:solidFill>
                <a:latin typeface="Garamond" pitchFamily="18" charset="0"/>
              </a:rPr>
              <a:t>graph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i="1" dirty="0" smtClean="0">
                <a:latin typeface="Garamond" pitchFamily="18" charset="0"/>
              </a:rPr>
              <a:t>G</a:t>
            </a:r>
            <a:r>
              <a:rPr lang="en-US" b="1" dirty="0" smtClean="0">
                <a:latin typeface="Garamond" pitchFamily="18" charset="0"/>
              </a:rPr>
              <a:t>  consists of a set </a:t>
            </a:r>
            <a:r>
              <a:rPr lang="en-US" b="1" i="1" dirty="0" smtClean="0">
                <a:latin typeface="Garamond" pitchFamily="18" charset="0"/>
              </a:rPr>
              <a:t>V</a:t>
            </a:r>
            <a:r>
              <a:rPr lang="en-US" b="1" dirty="0" smtClean="0">
                <a:latin typeface="Garamond" pitchFamily="18" charset="0"/>
              </a:rPr>
              <a:t> of  </a:t>
            </a:r>
            <a:r>
              <a:rPr lang="en-US" b="1" dirty="0" smtClean="0">
                <a:solidFill>
                  <a:srgbClr val="FB050B"/>
                </a:solidFill>
                <a:latin typeface="Garamond" pitchFamily="18" charset="0"/>
              </a:rPr>
              <a:t>vertices</a:t>
            </a:r>
            <a:r>
              <a:rPr lang="en-US" b="1" dirty="0" smtClean="0">
                <a:latin typeface="Garamond" pitchFamily="18" charset="0"/>
              </a:rPr>
              <a:t> and </a:t>
            </a:r>
          </a:p>
          <a:p>
            <a:pPr eaLnBrk="1" hangingPunct="1">
              <a:buNone/>
            </a:pPr>
            <a:r>
              <a:rPr lang="en-US" b="1" dirty="0" smtClean="0">
                <a:latin typeface="Garamond" pitchFamily="18" charset="0"/>
              </a:rPr>
              <a:t>	a set </a:t>
            </a:r>
            <a:r>
              <a:rPr lang="en-US" b="1" i="1" dirty="0" smtClean="0">
                <a:latin typeface="Garamond" pitchFamily="18" charset="0"/>
              </a:rPr>
              <a:t>E</a:t>
            </a:r>
            <a:r>
              <a:rPr lang="en-US" b="1" dirty="0" smtClean="0">
                <a:latin typeface="Garamond" pitchFamily="18" charset="0"/>
              </a:rPr>
              <a:t> of </a:t>
            </a:r>
            <a:r>
              <a:rPr lang="en-US" b="1" dirty="0" smtClean="0">
                <a:solidFill>
                  <a:srgbClr val="FB050B"/>
                </a:solidFill>
                <a:latin typeface="Garamond" pitchFamily="18" charset="0"/>
              </a:rPr>
              <a:t>edges </a:t>
            </a:r>
            <a:r>
              <a:rPr lang="en-US" b="1" dirty="0" smtClean="0">
                <a:latin typeface="Garamond" pitchFamily="18" charset="0"/>
              </a:rPr>
              <a:t>which is a subset of </a:t>
            </a:r>
            <a:r>
              <a:rPr lang="en-US" b="1" i="1" dirty="0" smtClean="0">
                <a:latin typeface="Garamond" pitchFamily="18" charset="0"/>
                <a:sym typeface="Symbol" pitchFamily="18" charset="2"/>
              </a:rPr>
              <a:t>V </a:t>
            </a:r>
            <a:r>
              <a:rPr lang="en-US" b="1" dirty="0" smtClean="0">
                <a:latin typeface="Garamond" pitchFamily="18" charset="0"/>
                <a:sym typeface="Symbol" pitchFamily="18" charset="2"/>
              </a:rPr>
              <a:t>×</a:t>
            </a:r>
            <a:r>
              <a:rPr lang="en-US" b="1" i="1" dirty="0" smtClean="0">
                <a:latin typeface="Garamond" pitchFamily="18" charset="0"/>
                <a:sym typeface="Symbol" pitchFamily="18" charset="2"/>
              </a:rPr>
              <a:t>V</a:t>
            </a:r>
            <a:r>
              <a:rPr lang="en-US" b="1" dirty="0" smtClean="0">
                <a:latin typeface="Garamond" pitchFamily="18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sz="900" b="1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Garamond" pitchFamily="18" charset="0"/>
              </a:rPr>
              <a:t>Order</a:t>
            </a:r>
            <a:r>
              <a:rPr lang="en-US" dirty="0" smtClean="0">
                <a:latin typeface="Garamond" pitchFamily="18" charset="0"/>
              </a:rPr>
              <a:t>: </a:t>
            </a:r>
            <a:r>
              <a:rPr lang="en-US" sz="2900" dirty="0" smtClean="0">
                <a:latin typeface="Garamond" pitchFamily="18" charset="0"/>
              </a:rPr>
              <a:t>the number of vertices in the graph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Garamond" pitchFamily="18" charset="0"/>
              </a:rPr>
              <a:t>Degree</a:t>
            </a:r>
            <a:r>
              <a:rPr lang="en-US" dirty="0" smtClean="0">
                <a:latin typeface="Garamond" pitchFamily="18" charset="0"/>
              </a:rPr>
              <a:t>: t</a:t>
            </a:r>
            <a:r>
              <a:rPr lang="en-US" sz="3000" dirty="0" smtClean="0">
                <a:latin typeface="Garamond" pitchFamily="18" charset="0"/>
              </a:rPr>
              <a:t>he number of edges attached to a vertex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600" dirty="0" smtClean="0">
                <a:latin typeface="Garamond" pitchFamily="18" charset="0"/>
              </a:rPr>
              <a:t>- in a graph we have </a:t>
            </a:r>
            <a:r>
              <a:rPr lang="en-US" sz="2600" b="1" dirty="0" smtClean="0">
                <a:latin typeface="Garamond" pitchFamily="18" charset="0"/>
              </a:rPr>
              <a:t>maximum degree</a:t>
            </a:r>
            <a:r>
              <a:rPr lang="en-US" sz="2600" dirty="0" smtClean="0">
                <a:latin typeface="Garamond" pitchFamily="18" charset="0"/>
              </a:rPr>
              <a:t>, </a:t>
            </a:r>
            <a:r>
              <a:rPr lang="en-US" sz="2600" b="1" dirty="0" smtClean="0">
                <a:latin typeface="Garamond" pitchFamily="18" charset="0"/>
              </a:rPr>
              <a:t>minimum degree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latin typeface="Garamond" pitchFamily="18" charset="0"/>
              </a:rPr>
              <a:t>if every vertex has the same degree then </a:t>
            </a:r>
            <a:r>
              <a:rPr lang="en-US" sz="2500" i="1" dirty="0" smtClean="0">
                <a:latin typeface="Garamond" pitchFamily="18" charset="0"/>
              </a:rPr>
              <a:t>G</a:t>
            </a:r>
            <a:r>
              <a:rPr lang="en-US" sz="2600" dirty="0" smtClean="0">
                <a:latin typeface="Garamond" pitchFamily="18" charset="0"/>
              </a:rPr>
              <a:t> is </a:t>
            </a:r>
            <a:r>
              <a:rPr lang="en-US" sz="2500" b="1" dirty="0" smtClean="0">
                <a:latin typeface="Garamond" pitchFamily="18" charset="0"/>
              </a:rPr>
              <a:t>regular</a:t>
            </a:r>
            <a:r>
              <a:rPr lang="id-ID" sz="2500" b="1" dirty="0" smtClean="0">
                <a:latin typeface="Garamond" pitchFamily="18" charset="0"/>
              </a:rPr>
              <a:t>.</a:t>
            </a:r>
          </a:p>
          <a:p>
            <a:pPr lvl="1" eaLnBrk="1" hangingPunct="1">
              <a:buFontTx/>
              <a:buChar char="-"/>
            </a:pPr>
            <a:endParaRPr lang="id-ID" sz="2500" b="1" dirty="0" smtClean="0">
              <a:latin typeface="Garamond" pitchFamily="18" charset="0"/>
            </a:endParaRPr>
          </a:p>
          <a:p>
            <a:pPr lvl="1" eaLnBrk="1" hangingPunct="1">
              <a:buNone/>
            </a:pPr>
            <a:r>
              <a:rPr lang="id-ID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2 or more edges joining the same pair of vertices are called </a:t>
            </a:r>
            <a:r>
              <a:rPr lang="en-US" sz="2400" b="1" i="1" dirty="0" smtClean="0"/>
              <a:t>multiple edges</a:t>
            </a:r>
            <a:r>
              <a:rPr lang="en-US" sz="2400" dirty="0" smtClean="0"/>
              <a:t>. An edge joining a vertex to itself is called a </a:t>
            </a:r>
            <a:r>
              <a:rPr lang="en-US" sz="2400" b="1" i="1" dirty="0" smtClean="0"/>
              <a:t>loop</a:t>
            </a:r>
            <a:r>
              <a:rPr lang="en-US" sz="2400" dirty="0" smtClean="0"/>
              <a:t>.</a:t>
            </a:r>
            <a:endParaRPr lang="en-AU" sz="2000" dirty="0" smtClean="0"/>
          </a:p>
          <a:p>
            <a:pPr lvl="1" eaLnBrk="1" hangingPunct="1">
              <a:buNone/>
            </a:pPr>
            <a:endParaRPr lang="en-US" sz="2500" b="1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latin typeface="Garamond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Terminology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57F6D1-8FB3-4AA5-86FB-DD722A035D99}" type="slidenum">
              <a:rPr lang="en-US"/>
              <a:pPr/>
              <a:t>6</a:t>
            </a:fld>
            <a:endParaRPr lang="en-US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404813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AU" sz="4200">
                <a:latin typeface="Book Antiqua" pitchFamily="18" charset="0"/>
              </a:rPr>
              <a:t>Adjacency and incidence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11188" y="1557338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/>
              <a:t>Two vertices </a:t>
            </a:r>
            <a:r>
              <a:rPr lang="en-US" sz="2800" i="1"/>
              <a:t>v</a:t>
            </a:r>
            <a:r>
              <a:rPr lang="en-US" sz="2800"/>
              <a:t> and </a:t>
            </a:r>
            <a:r>
              <a:rPr lang="en-US" sz="2800" i="1"/>
              <a:t>w </a:t>
            </a:r>
            <a:r>
              <a:rPr lang="en-US" sz="2800"/>
              <a:t>are </a:t>
            </a:r>
            <a:r>
              <a:rPr lang="en-US" sz="2800" b="1" i="1"/>
              <a:t>adjacent</a:t>
            </a:r>
            <a:r>
              <a:rPr lang="en-US" sz="2800"/>
              <a:t> vertices if they are joined by an edge </a:t>
            </a:r>
            <a:r>
              <a:rPr lang="en-US" sz="2800" i="1"/>
              <a:t>e</a:t>
            </a:r>
            <a:r>
              <a:rPr lang="en-US" sz="2800"/>
              <a:t>. The vertices </a:t>
            </a:r>
            <a:r>
              <a:rPr lang="en-US" sz="2800" i="1"/>
              <a:t>v</a:t>
            </a:r>
            <a:r>
              <a:rPr lang="en-US" sz="2800"/>
              <a:t> and </a:t>
            </a:r>
            <a:r>
              <a:rPr lang="en-US" sz="2800" i="1"/>
              <a:t>w</a:t>
            </a:r>
            <a:r>
              <a:rPr lang="en-US" sz="2800"/>
              <a:t> are </a:t>
            </a:r>
            <a:r>
              <a:rPr lang="en-US" sz="2800" b="1" i="1"/>
              <a:t>incident </a:t>
            </a:r>
            <a:r>
              <a:rPr lang="en-US" sz="2800"/>
              <a:t>with the edge </a:t>
            </a:r>
            <a:r>
              <a:rPr lang="en-US" sz="2800" i="1"/>
              <a:t>e,</a:t>
            </a:r>
            <a:r>
              <a:rPr lang="en-US" sz="2800"/>
              <a:t> and the edge </a:t>
            </a:r>
            <a:r>
              <a:rPr lang="en-US" sz="2800" i="1"/>
              <a:t>e</a:t>
            </a:r>
            <a:r>
              <a:rPr lang="en-US" sz="2800"/>
              <a:t> is </a:t>
            </a:r>
            <a:r>
              <a:rPr lang="en-US" sz="2800" b="1" i="1"/>
              <a:t>incident</a:t>
            </a:r>
            <a:r>
              <a:rPr lang="en-US" sz="2800" b="1"/>
              <a:t> </a:t>
            </a:r>
            <a:r>
              <a:rPr lang="en-US" sz="2800"/>
              <a:t>with the vertices </a:t>
            </a:r>
            <a:r>
              <a:rPr lang="en-US" sz="2800" i="1"/>
              <a:t>v </a:t>
            </a:r>
            <a:r>
              <a:rPr lang="en-US" sz="2800"/>
              <a:t>and </a:t>
            </a:r>
            <a:r>
              <a:rPr lang="en-US" sz="2800" i="1"/>
              <a:t>w</a:t>
            </a:r>
            <a:r>
              <a:rPr lang="en-US" sz="2800"/>
              <a:t>.</a:t>
            </a:r>
            <a:endParaRPr lang="en-AU" sz="32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AU" sz="240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66800" y="1219200"/>
            <a:ext cx="77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AU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6150" name="Picture 5" descr="ch02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789363"/>
            <a:ext cx="3543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65393F-DAAA-4D0B-815E-779C44D14031}" type="slidenum">
              <a:rPr lang="en-US"/>
              <a:pPr/>
              <a:t>7</a:t>
            </a:fld>
            <a:endParaRPr 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02588" cy="1952625"/>
          </a:xfrm>
        </p:spPr>
        <p:txBody>
          <a:bodyPr/>
          <a:lstStyle/>
          <a:p>
            <a:pPr eaLnBrk="1" hangingPunct="1"/>
            <a:r>
              <a:rPr lang="en-AU" sz="2800" smtClean="0"/>
              <a:t>G = G(V,E)</a:t>
            </a:r>
          </a:p>
          <a:p>
            <a:pPr eaLnBrk="1" hangingPunct="1"/>
            <a:r>
              <a:rPr lang="en-AU" sz="2800" smtClean="0"/>
              <a:t>V = {A,B,C,D}--The vertex set.</a:t>
            </a:r>
          </a:p>
          <a:p>
            <a:pPr eaLnBrk="1" hangingPunct="1"/>
            <a:r>
              <a:rPr lang="en-AU" sz="2800" smtClean="0"/>
              <a:t>E = {(A,B), (A,C), (B,C), (B,D)}--The edge set. </a:t>
            </a:r>
          </a:p>
        </p:txBody>
      </p:sp>
      <p:graphicFrame>
        <p:nvGraphicFramePr>
          <p:cNvPr id="257204" name="Group 180"/>
          <p:cNvGraphicFramePr>
            <a:graphicFrameLocks noGrp="1"/>
          </p:cNvGraphicFramePr>
          <p:nvPr>
            <p:ph sz="quarter" idx="3"/>
          </p:nvPr>
        </p:nvGraphicFramePr>
        <p:xfrm>
          <a:off x="1331913" y="4437063"/>
          <a:ext cx="2459037" cy="1981200"/>
        </p:xfrm>
        <a:graphic>
          <a:graphicData uri="http://schemas.openxmlformats.org/drawingml/2006/table">
            <a:tbl>
              <a:tblPr/>
              <a:tblGrid>
                <a:gridCol w="492125"/>
                <a:gridCol w="492125"/>
                <a:gridCol w="490537"/>
                <a:gridCol w="492125"/>
                <a:gridCol w="49212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8" name="Oval 181"/>
          <p:cNvSpPr>
            <a:spLocks noChangeArrowheads="1"/>
          </p:cNvSpPr>
          <p:nvPr/>
        </p:nvSpPr>
        <p:spPr bwMode="auto">
          <a:xfrm>
            <a:off x="5867400" y="4868863"/>
            <a:ext cx="144463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39" name="Oval 182"/>
          <p:cNvSpPr>
            <a:spLocks noChangeArrowheads="1"/>
          </p:cNvSpPr>
          <p:nvPr/>
        </p:nvSpPr>
        <p:spPr bwMode="auto">
          <a:xfrm>
            <a:off x="6877050" y="4076700"/>
            <a:ext cx="144463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40" name="Oval 183"/>
          <p:cNvSpPr>
            <a:spLocks noChangeArrowheads="1"/>
          </p:cNvSpPr>
          <p:nvPr/>
        </p:nvSpPr>
        <p:spPr bwMode="auto">
          <a:xfrm>
            <a:off x="7308850" y="5445125"/>
            <a:ext cx="144463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41" name="Oval 184"/>
          <p:cNvSpPr>
            <a:spLocks noChangeArrowheads="1"/>
          </p:cNvSpPr>
          <p:nvPr/>
        </p:nvSpPr>
        <p:spPr bwMode="auto">
          <a:xfrm>
            <a:off x="8388350" y="4652963"/>
            <a:ext cx="144463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42" name="Line 185"/>
          <p:cNvSpPr>
            <a:spLocks noChangeShapeType="1"/>
          </p:cNvSpPr>
          <p:nvPr/>
        </p:nvSpPr>
        <p:spPr bwMode="auto">
          <a:xfrm>
            <a:off x="6011863" y="5013325"/>
            <a:ext cx="129698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43" name="Line 186"/>
          <p:cNvSpPr>
            <a:spLocks noChangeShapeType="1"/>
          </p:cNvSpPr>
          <p:nvPr/>
        </p:nvSpPr>
        <p:spPr bwMode="auto">
          <a:xfrm flipH="1" flipV="1">
            <a:off x="6948488" y="4221163"/>
            <a:ext cx="360362" cy="1223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44" name="Line 187"/>
          <p:cNvSpPr>
            <a:spLocks noChangeShapeType="1"/>
          </p:cNvSpPr>
          <p:nvPr/>
        </p:nvSpPr>
        <p:spPr bwMode="auto">
          <a:xfrm>
            <a:off x="7019925" y="4149725"/>
            <a:ext cx="1368425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45" name="Line 188"/>
          <p:cNvSpPr>
            <a:spLocks noChangeShapeType="1"/>
          </p:cNvSpPr>
          <p:nvPr/>
        </p:nvSpPr>
        <p:spPr bwMode="auto">
          <a:xfrm flipV="1">
            <a:off x="5940425" y="4149725"/>
            <a:ext cx="936625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46" name="Text Box 189"/>
          <p:cNvSpPr txBox="1">
            <a:spLocks noChangeArrowheads="1"/>
          </p:cNvSpPr>
          <p:nvPr/>
        </p:nvSpPr>
        <p:spPr bwMode="auto">
          <a:xfrm>
            <a:off x="5487988" y="4600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A</a:t>
            </a:r>
            <a:endParaRPr lang="en-US"/>
          </a:p>
        </p:txBody>
      </p:sp>
      <p:sp>
        <p:nvSpPr>
          <p:cNvPr id="4147" name="Text Box 190"/>
          <p:cNvSpPr txBox="1">
            <a:spLocks noChangeArrowheads="1"/>
          </p:cNvSpPr>
          <p:nvPr/>
        </p:nvSpPr>
        <p:spPr bwMode="auto">
          <a:xfrm>
            <a:off x="6948488" y="37163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B</a:t>
            </a:r>
            <a:endParaRPr lang="en-US"/>
          </a:p>
        </p:txBody>
      </p:sp>
      <p:sp>
        <p:nvSpPr>
          <p:cNvPr id="4148" name="Text Box 191"/>
          <p:cNvSpPr txBox="1">
            <a:spLocks noChangeArrowheads="1"/>
          </p:cNvSpPr>
          <p:nvPr/>
        </p:nvSpPr>
        <p:spPr bwMode="auto">
          <a:xfrm>
            <a:off x="6948488" y="55165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C</a:t>
            </a:r>
            <a:endParaRPr lang="en-US"/>
          </a:p>
        </p:txBody>
      </p:sp>
      <p:sp>
        <p:nvSpPr>
          <p:cNvPr id="4149" name="Text Box 192"/>
          <p:cNvSpPr txBox="1">
            <a:spLocks noChangeArrowheads="1"/>
          </p:cNvSpPr>
          <p:nvPr/>
        </p:nvSpPr>
        <p:spPr bwMode="auto">
          <a:xfrm>
            <a:off x="8532813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D</a:t>
            </a:r>
            <a:endParaRPr 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id-ID" sz="4000" b="1" dirty="0" smtClean="0"/>
              <a:t>Example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C946B17A-9552-4135-B5EE-EFDF0BD26CB7}" type="slidenum">
              <a:rPr lang="en-US">
                <a:solidFill>
                  <a:schemeClr val="tx1"/>
                </a:solidFill>
                <a:latin typeface="Arial" charset="0"/>
              </a:rPr>
              <a:pPr algn="l"/>
              <a:t>8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Terminology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900" b="1" smtClean="0">
                <a:latin typeface="Garamond" pitchFamily="18" charset="0"/>
                <a:sym typeface="Symbol" pitchFamily="18" charset="2"/>
              </a:rPr>
              <a:t>Neighbourhood</a:t>
            </a:r>
            <a:r>
              <a:rPr lang="en-US" sz="2900" smtClean="0">
                <a:latin typeface="Garamond" pitchFamily="18" charset="0"/>
                <a:sym typeface="Symbol" pitchFamily="18" charset="2"/>
              </a:rPr>
              <a:t> of a vertex is the set of all its adjacent vertices</a:t>
            </a:r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2" cstate="print"/>
          <a:srcRect l="33066" t="19368" r="54028" b="66321"/>
          <a:stretch>
            <a:fillRect/>
          </a:stretch>
        </p:blipFill>
        <p:spPr bwMode="auto">
          <a:xfrm>
            <a:off x="2667000" y="2971800"/>
            <a:ext cx="38750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D561A368-9A40-4EE1-BDE3-831A799929CE}" type="slidenum">
              <a:rPr lang="en-US">
                <a:solidFill>
                  <a:schemeClr val="tx1"/>
                </a:solidFill>
                <a:latin typeface="Arial" charset="0"/>
              </a:rPr>
              <a:pPr algn="l"/>
              <a:t>9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Terminology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300" b="1" dirty="0" smtClean="0">
                <a:latin typeface="Garamond" pitchFamily="18" charset="0"/>
                <a:sym typeface="Symbol" pitchFamily="18" charset="2"/>
              </a:rPr>
              <a:t>Adjacency matrix A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900" b="1" dirty="0" smtClean="0">
              <a:latin typeface="Garamond" pitchFamily="18" charset="0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b="1" dirty="0" smtClean="0">
              <a:latin typeface="Garamond" pitchFamily="18" charset="0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b="1" dirty="0" smtClean="0">
              <a:latin typeface="Garamond" pitchFamily="18" charset="0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b="1" dirty="0" smtClean="0">
              <a:latin typeface="Garamond" pitchFamily="18" charset="0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b="1" dirty="0" smtClean="0">
              <a:latin typeface="Garamond" pitchFamily="18" charset="0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b="1" dirty="0" smtClean="0">
              <a:latin typeface="Garamond" pitchFamily="18" charset="0"/>
              <a:sym typeface="Symbol" pitchFamily="18" charset="2"/>
            </a:endParaRP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2" cstate="print"/>
          <a:srcRect l="31000" t="18422" r="39856" b="65849"/>
          <a:stretch>
            <a:fillRect/>
          </a:stretch>
        </p:blipFill>
        <p:spPr bwMode="auto">
          <a:xfrm>
            <a:off x="1019175" y="2286000"/>
            <a:ext cx="81248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16452</TotalTime>
  <Words>1570</Words>
  <Application>Microsoft Macintosh PowerPoint</Application>
  <PresentationFormat>On-screen Show (4:3)</PresentationFormat>
  <Paragraphs>318</Paragraphs>
  <Slides>41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Pixel</vt:lpstr>
      <vt:lpstr>Basic Notions  on Graphs</vt:lpstr>
      <vt:lpstr>Scope</vt:lpstr>
      <vt:lpstr>References</vt:lpstr>
      <vt:lpstr>The House-and-Utilities Problem</vt:lpstr>
      <vt:lpstr>Terminology</vt:lpstr>
      <vt:lpstr>PowerPoint Presentation</vt:lpstr>
      <vt:lpstr>Example</vt:lpstr>
      <vt:lpstr>Terminology</vt:lpstr>
      <vt:lpstr>Terminology</vt:lpstr>
      <vt:lpstr>The Bridges of Konigsberg</vt:lpstr>
      <vt:lpstr>The Bridges of Konigsberg</vt:lpstr>
      <vt:lpstr>The House-and-Utilities Problem</vt:lpstr>
      <vt:lpstr>Planar Graphs</vt:lpstr>
      <vt:lpstr>Planar Graphs</vt:lpstr>
      <vt:lpstr>Planar Graphs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Distances in Graphs</vt:lpstr>
      <vt:lpstr>Distances in Graphs</vt:lpstr>
      <vt:lpstr>Distances in Graphs</vt:lpstr>
      <vt:lpstr>Distances in Graphs</vt:lpstr>
      <vt:lpstr>Tugas Graph Algorithm</vt:lpstr>
    </vt:vector>
  </TitlesOfParts>
  <Company>The University of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Notions  on Graphs</dc:title>
  <dc:creator>Joe Ryan</dc:creator>
  <cp:lastModifiedBy>Kang Adiwijaya</cp:lastModifiedBy>
  <cp:revision>39</cp:revision>
  <dcterms:created xsi:type="dcterms:W3CDTF">2014-06-18T00:00:14Z</dcterms:created>
  <dcterms:modified xsi:type="dcterms:W3CDTF">2016-08-22T01:46:22Z</dcterms:modified>
</cp:coreProperties>
</file>