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notesSlides/notesSlide8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57" r:id="rId4"/>
    <p:sldId id="258" r:id="rId5"/>
    <p:sldId id="304" r:id="rId6"/>
    <p:sldId id="305" r:id="rId7"/>
    <p:sldId id="308" r:id="rId8"/>
    <p:sldId id="309" r:id="rId9"/>
    <p:sldId id="324" r:id="rId10"/>
    <p:sldId id="326" r:id="rId11"/>
    <p:sldId id="325" r:id="rId12"/>
    <p:sldId id="310" r:id="rId13"/>
    <p:sldId id="311" r:id="rId14"/>
    <p:sldId id="314" r:id="rId15"/>
    <p:sldId id="315" r:id="rId16"/>
    <p:sldId id="318" r:id="rId17"/>
    <p:sldId id="323" r:id="rId18"/>
    <p:sldId id="320" r:id="rId19"/>
    <p:sldId id="321" r:id="rId20"/>
    <p:sldId id="322" r:id="rId21"/>
    <p:sldId id="329" r:id="rId22"/>
    <p:sldId id="330" r:id="rId23"/>
    <p:sldId id="327" r:id="rId24"/>
    <p:sldId id="32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89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image" Target="../media/image19.wmf"/><Relationship Id="rId3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D4707-66A3-D04A-8FED-ABD6B5E35DD8}" type="datetimeFigureOut">
              <a:rPr lang="en-US" smtClean="0"/>
              <a:t>1/30/15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2F06D-8D05-244D-A31F-18A04C364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0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1D57A-876C-4BCA-85C6-77676F955466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377F2A-2F55-4FAB-BA6E-467900BB71F8}" type="slidenum">
              <a:rPr lang="en-US"/>
              <a:pPr/>
              <a:t>23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EBDA90-1108-49C9-B484-72EA861CA79F}" type="slidenum">
              <a:rPr lang="en-US"/>
              <a:pPr/>
              <a:t>9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EAEE8A-0A8C-40FF-8EE1-4978FE561F1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kumimoji="0"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429D3E-92FC-4107-B595-0520F680897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>
                <a:cs typeface="Times New Roman" pitchFamily="18" charset="0"/>
              </a:rPr>
              <a:t>Simplify: Purpose is to eliminate unnecessary information and to simplify that which is retained as much as possible.</a:t>
            </a:r>
          </a:p>
          <a:p>
            <a:pPr lvl="1" eaLnBrk="1" hangingPunct="1">
              <a:buFontTx/>
              <a:buChar char="•"/>
            </a:pPr>
            <a:r>
              <a:rPr lang="en-US" smtClean="0">
                <a:cs typeface="Times New Roman" pitchFamily="18" charset="0"/>
              </a:rPr>
              <a:t>Simplifying assumptions: no friction in the system (physics), no immigration or emigration (population), constant growth rate (biology), etc.</a:t>
            </a:r>
          </a:p>
          <a:p>
            <a:pPr lvl="1" eaLnBrk="1" hangingPunct="1">
              <a:buFontTx/>
              <a:buChar char="•"/>
            </a:pPr>
            <a:r>
              <a:rPr lang="en-US" smtClean="0">
                <a:cs typeface="Times New Roman" pitchFamily="18" charset="0"/>
              </a:rPr>
              <a:t>Governing principles: laws/relationships from physics, biology, engineering economics, etc.; balance equations.  </a:t>
            </a:r>
          </a:p>
          <a:p>
            <a:pPr lvl="1" eaLnBrk="1" hangingPunct="1">
              <a:buFontTx/>
              <a:buChar char="•"/>
            </a:pPr>
            <a:r>
              <a:rPr lang="en-US" smtClean="0">
                <a:cs typeface="Times New Roman" pitchFamily="18" charset="0"/>
              </a:rPr>
              <a:t>Key variables and relationships</a:t>
            </a:r>
          </a:p>
          <a:p>
            <a:pPr lvl="1" eaLnBrk="1" hangingPunct="1">
              <a:buFontTx/>
              <a:buChar char="•"/>
            </a:pPr>
            <a:r>
              <a:rPr lang="en-US" smtClean="0">
                <a:cs typeface="Times New Roman" pitchFamily="18" charset="0"/>
              </a:rPr>
              <a:t>Variables types include input variables, output variables, and parameters.  </a:t>
            </a:r>
          </a:p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FD9A6E-5922-4E7C-B29B-E32C2C50FA5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Geneva"/>
                <a:cs typeface="Times New Roman" pitchFamily="18" charset="0"/>
              </a:rPr>
              <a:t>!00% digitally designed using 3D computer graphics. </a:t>
            </a:r>
          </a:p>
          <a:p>
            <a:pPr eaLnBrk="1" hangingPunct="1"/>
            <a:r>
              <a:rPr lang="en-US" b="1" smtClean="0">
                <a:solidFill>
                  <a:srgbClr val="000000"/>
                </a:solidFill>
                <a:latin typeface="Geneva"/>
                <a:cs typeface="Times New Roman" pitchFamily="18" charset="0"/>
              </a:rPr>
              <a:t>Bottom line: Reduced cost/Reduced time to market.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012773-EA05-40FA-87D4-87C4D9C7D23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 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7B307E-ED74-4ACC-9767-8A5D2A0C1A50}" type="slidenum">
              <a:rPr lang="en-US"/>
              <a:pPr/>
              <a:t>15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7B307E-ED74-4ACC-9767-8A5D2A0C1A50}" type="slidenum">
              <a:rPr lang="en-US"/>
              <a:pPr/>
              <a:t>16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DDF84F-6CB9-4E8E-A868-84D12C983A85}" type="slidenum">
              <a:rPr lang="en-US"/>
              <a:pPr/>
              <a:t>22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823AC-E73B-41FB-BB6E-5A73291B26DE}" type="datetimeFigureOut">
              <a:rPr lang="en-US" smtClean="0"/>
              <a:pPr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03C5-5B92-45C6-A597-44BC6961C5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04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823AC-E73B-41FB-BB6E-5A73291B26DE}" type="datetimeFigureOut">
              <a:rPr lang="en-US" smtClean="0"/>
              <a:pPr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03C5-5B92-45C6-A597-44BC6961C5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44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823AC-E73B-41FB-BB6E-5A73291B26DE}" type="datetimeFigureOut">
              <a:rPr lang="en-US" smtClean="0"/>
              <a:pPr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03C5-5B92-45C6-A597-44BC6961C5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38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:\School of Computing\Bahan Renstra\Gd D FIF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52357" y="-4890"/>
            <a:ext cx="11296357" cy="701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61DBC4B-18FA-4641-AED3-09167062A95C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1/9/15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698" y="403334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316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D54C-61CE-1041-9449-8583DE2630BB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1/9/15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14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16975-30F2-B74D-B90F-E83C4C9562E7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1/9/15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713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CA678-D006-7B41-A446-6998EA1314C2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1/9/15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596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F2DA-4C0E-AF48-AAE7-6B5FD0673F17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1/9/15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3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548A-BD02-5246-9AB8-6847FF416924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1/9/15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212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808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2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1D59D-859C-4EFB-B5FB-17E76B332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3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823AC-E73B-41FB-BB6E-5A73291B26DE}" type="datetimeFigureOut">
              <a:rPr lang="en-US" smtClean="0"/>
              <a:pPr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03C5-5B92-45C6-A597-44BC6961C5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95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2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CC9BC-AE0B-49EB-ACA7-7D143E268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24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2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1F11C-B608-4680-8E6E-5F9BBA6E9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04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77724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076700"/>
            <a:ext cx="77724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2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FD593-0827-4592-8311-414462A9C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27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38100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100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2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AEE59-BB21-4E72-9977-8728A8B97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8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823AC-E73B-41FB-BB6E-5A73291B26DE}" type="datetimeFigureOut">
              <a:rPr lang="en-US" smtClean="0"/>
              <a:pPr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03C5-5B92-45C6-A597-44BC6961C5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27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823AC-E73B-41FB-BB6E-5A73291B26DE}" type="datetimeFigureOut">
              <a:rPr lang="en-US" smtClean="0"/>
              <a:pPr/>
              <a:t>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03C5-5B92-45C6-A597-44BC6961C5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84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823AC-E73B-41FB-BB6E-5A73291B26DE}" type="datetimeFigureOut">
              <a:rPr lang="en-US" smtClean="0"/>
              <a:pPr/>
              <a:t>1/9/15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03C5-5B92-45C6-A597-44BC6961C5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2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823AC-E73B-41FB-BB6E-5A73291B26DE}" type="datetimeFigureOut">
              <a:rPr lang="en-US" smtClean="0"/>
              <a:pPr/>
              <a:t>1/9/15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03C5-5B92-45C6-A597-44BC6961C5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3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823AC-E73B-41FB-BB6E-5A73291B26DE}" type="datetimeFigureOut">
              <a:rPr lang="en-US" smtClean="0"/>
              <a:pPr/>
              <a:t>1/9/15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03C5-5B92-45C6-A597-44BC6961C5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9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823AC-E73B-41FB-BB6E-5A73291B26DE}" type="datetimeFigureOut">
              <a:rPr lang="en-US" smtClean="0"/>
              <a:pPr/>
              <a:t>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03C5-5B92-45C6-A597-44BC6961C5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8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823AC-E73B-41FB-BB6E-5A73291B26DE}" type="datetimeFigureOut">
              <a:rPr lang="en-US" smtClean="0"/>
              <a:pPr/>
              <a:t>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703C5-5B92-45C6-A597-44BC6961C5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4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5" Type="http://schemas.openxmlformats.org/officeDocument/2006/relationships/image" Target="../media/image2.jpe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823AC-E73B-41FB-BB6E-5A73291B26DE}" type="datetimeFigureOut">
              <a:rPr lang="en-US" smtClean="0"/>
              <a:pPr/>
              <a:t>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703C5-5B92-45C6-A597-44BC6961C5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02B1F015-1154-6F45-9F5A-29B4836DF7ED}" type="slidenum">
              <a:rPr lang="en-US">
                <a:solidFill>
                  <a:prstClr val="white"/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C49DE922-2F34-1241-8A40-1B6D2996FA4E}" type="datetime1">
              <a:rPr lang="en-US">
                <a:solidFill>
                  <a:prstClr val="white"/>
                </a:solidFill>
              </a:rPr>
              <a:pPr defTabSz="457200">
                <a:defRPr/>
              </a:pPr>
              <a:t>1/9/15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7F7F7F"/>
                </a:solidFill>
                <a:ea typeface="ＭＳ Ｐゴシック" charset="0"/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50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7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hyperlink" Target="http://www.itrd.gov/pubs/blue00/hecc.html" TargetMode="External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8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9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2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mailto:kang.adiwijaya@gmail.co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47806"/>
            <a:ext cx="9144000" cy="1881594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400832" y="5832299"/>
            <a:ext cx="8743168" cy="765053"/>
          </a:xfrm>
        </p:spPr>
        <p:txBody>
          <a:bodyPr/>
          <a:lstStyle/>
          <a:p>
            <a:r>
              <a:rPr lang="en-US" sz="3600" dirty="0">
                <a:latin typeface="Apple Chancery"/>
                <a:cs typeface="Apple Chancery"/>
              </a:rPr>
              <a:t>Modeling and </a:t>
            </a:r>
            <a:r>
              <a:rPr lang="en-US" sz="3600" dirty="0" smtClean="0">
                <a:latin typeface="Apple Chancery"/>
                <a:cs typeface="Apple Chancery"/>
              </a:rPr>
              <a:t>Optimization</a:t>
            </a:r>
            <a:br>
              <a:rPr lang="en-US" sz="3600" dirty="0" smtClean="0">
                <a:latin typeface="Apple Chancery"/>
                <a:cs typeface="Apple Chancery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 smtClean="0">
                <a:latin typeface="Monotype Corsiva" pitchFamily="66" charset="0"/>
              </a:rPr>
              <a:t>1</a:t>
            </a:r>
            <a:r>
              <a:rPr lang="en-US" sz="2400" dirty="0" smtClean="0">
                <a:latin typeface="Monotype Corsiva" pitchFamily="66" charset="0"/>
              </a:rPr>
              <a:t>. Dr. Adiwijaya</a:t>
            </a:r>
            <a:br>
              <a:rPr lang="en-US" sz="2400" dirty="0" smtClean="0">
                <a:latin typeface="Monotype Corsiva" pitchFamily="66" charset="0"/>
              </a:rPr>
            </a:br>
            <a:r>
              <a:rPr lang="en-US" sz="2400" dirty="0" smtClean="0">
                <a:latin typeface="Monotype Corsiva" pitchFamily="66" charset="0"/>
              </a:rPr>
              <a:t>2. </a:t>
            </a:r>
            <a:r>
              <a:rPr lang="en-US" sz="2400" dirty="0" err="1" smtClean="0">
                <a:latin typeface="Monotype Corsiva" pitchFamily="66" charset="0"/>
              </a:rPr>
              <a:t>Aang</a:t>
            </a:r>
            <a:r>
              <a:rPr lang="en-US" sz="2400" dirty="0" smtClean="0">
                <a:latin typeface="Monotype Corsiva" pitchFamily="66" charset="0"/>
              </a:rPr>
              <a:t> </a:t>
            </a:r>
            <a:r>
              <a:rPr lang="en-US" sz="2400" dirty="0" err="1" smtClean="0">
                <a:latin typeface="Monotype Corsiva" pitchFamily="66" charset="0"/>
              </a:rPr>
              <a:t>Nuryaman</a:t>
            </a:r>
            <a:r>
              <a:rPr lang="en-US" sz="2400" dirty="0" smtClean="0">
                <a:latin typeface="Monotype Corsiva" pitchFamily="66" charset="0"/>
              </a:rPr>
              <a:t>, </a:t>
            </a:r>
            <a:r>
              <a:rPr lang="en-US" sz="2400" dirty="0" err="1" smtClean="0">
                <a:latin typeface="Monotype Corsiva" pitchFamily="66" charset="0"/>
              </a:rPr>
              <a:t>M.Si</a:t>
            </a:r>
            <a:r>
              <a:rPr lang="en-US" sz="2400" dirty="0" smtClean="0">
                <a:latin typeface="Monotype Corsiva" pitchFamily="66" charset="0"/>
              </a:rPr>
              <a:t/>
            </a:r>
            <a:br>
              <a:rPr lang="en-US" sz="2400" dirty="0" smtClean="0">
                <a:latin typeface="Monotype Corsiva" pitchFamily="66" charset="0"/>
              </a:rPr>
            </a:br>
            <a:endParaRPr lang="en-US" sz="2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34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238850"/>
          </a:xfrm>
        </p:spPr>
        <p:txBody>
          <a:bodyPr/>
          <a:lstStyle/>
          <a:p>
            <a:r>
              <a:rPr lang="en-US" sz="2000" dirty="0" smtClean="0"/>
              <a:t>an </a:t>
            </a:r>
            <a:r>
              <a:rPr lang="en-US" sz="2000" dirty="0"/>
              <a:t>act, process, or methodology of making something (as a design, system, or decision) as fully perfect, functional, or effective as possible; </a:t>
            </a:r>
            <a:endParaRPr lang="en-US" sz="2000" dirty="0" smtClean="0"/>
          </a:p>
          <a:p>
            <a:endParaRPr lang="en-US" sz="2000" i="1" dirty="0"/>
          </a:p>
          <a:p>
            <a:r>
              <a:rPr lang="en-US" sz="2000" dirty="0" smtClean="0"/>
              <a:t>the </a:t>
            </a:r>
            <a:r>
              <a:rPr lang="en-US" sz="2000" dirty="0"/>
              <a:t>mathematical discipline which is concerned with finding the maxima and minima of functions, possibly subject to constraints.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1/30/15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Optimization (2)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65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76200" y="1061864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Kontribusi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masalah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dunia</a:t>
            </a:r>
            <a:r>
              <a:rPr lang="en-US" b="1" dirty="0" smtClean="0"/>
              <a:t> </a:t>
            </a:r>
            <a:r>
              <a:rPr lang="en-US" b="1" dirty="0" err="1" smtClean="0"/>
              <a:t>nyata</a:t>
            </a:r>
            <a:endParaRPr lang="en-US" b="1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529408"/>
            <a:ext cx="7924800" cy="45720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Aft>
                <a:spcPct val="5000"/>
              </a:spcAft>
              <a:buFontTx/>
              <a:buNone/>
            </a:pPr>
            <a:r>
              <a:rPr lang="en-US" sz="1800" b="1" dirty="0" smtClean="0"/>
              <a:t>    </a:t>
            </a:r>
            <a:r>
              <a:rPr lang="en-US" b="1" dirty="0" err="1" smtClean="0"/>
              <a:t>Identifikasi</a:t>
            </a:r>
            <a:r>
              <a:rPr lang="en-US" b="1" dirty="0" smtClean="0"/>
              <a:t> </a:t>
            </a:r>
            <a:r>
              <a:rPr lang="en-US" b="1" dirty="0" err="1" smtClean="0"/>
              <a:t>masalah</a:t>
            </a:r>
            <a:r>
              <a:rPr lang="en-US" sz="2800" dirty="0" smtClean="0"/>
              <a:t>: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dirty="0" err="1" smtClean="0">
                <a:cs typeface="Times New Roman" pitchFamily="18" charset="0"/>
              </a:rPr>
              <a:t>Fokus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pada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masalah</a:t>
            </a:r>
            <a:r>
              <a:rPr lang="en-US" dirty="0" smtClean="0">
                <a:cs typeface="Times New Roman" pitchFamily="18" charset="0"/>
              </a:rPr>
              <a:t> yang </a:t>
            </a:r>
            <a:r>
              <a:rPr lang="en-US" dirty="0" err="1" smtClean="0">
                <a:cs typeface="Times New Roman" pitchFamily="18" charset="0"/>
              </a:rPr>
              <a:t>bisa</a:t>
            </a:r>
            <a:r>
              <a:rPr lang="en-US" dirty="0" smtClean="0">
                <a:cs typeface="Times New Roman" pitchFamily="18" charset="0"/>
              </a:rPr>
              <a:t> </a:t>
            </a:r>
          </a:p>
          <a:p>
            <a:pPr lvl="1" eaLnBrk="1" hangingPunct="1">
              <a:spcAft>
                <a:spcPct val="10000"/>
              </a:spcAft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	</a:t>
            </a:r>
            <a:r>
              <a:rPr lang="en-US" dirty="0" err="1" smtClean="0">
                <a:cs typeface="Times New Roman" pitchFamily="18" charset="0"/>
              </a:rPr>
              <a:t>dikerjakan</a:t>
            </a:r>
            <a:r>
              <a:rPr lang="en-US" dirty="0" smtClean="0">
                <a:cs typeface="Times New Roman" pitchFamily="18" charset="0"/>
              </a:rPr>
              <a:t>. </a:t>
            </a:r>
          </a:p>
          <a:p>
            <a:pPr lvl="1" eaLnBrk="1" hangingPunct="1">
              <a:spcAft>
                <a:spcPct val="10000"/>
              </a:spcAft>
            </a:pPr>
            <a:r>
              <a:rPr lang="en-US" dirty="0" err="1" smtClean="0">
                <a:cs typeface="Times New Roman" pitchFamily="18" charset="0"/>
              </a:rPr>
              <a:t>Melakukan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investigasi</a:t>
            </a:r>
            <a:r>
              <a:rPr lang="en-US" dirty="0" smtClean="0">
                <a:cs typeface="Times New Roman" pitchFamily="18" charset="0"/>
              </a:rPr>
              <a:t> (Labs/data)</a:t>
            </a:r>
          </a:p>
          <a:p>
            <a:pPr lvl="1" eaLnBrk="1" hangingPunct="1">
              <a:spcAft>
                <a:spcPct val="50000"/>
              </a:spcAft>
            </a:pPr>
            <a:r>
              <a:rPr lang="en-US" dirty="0" err="1" smtClean="0">
                <a:cs typeface="Times New Roman" pitchFamily="18" charset="0"/>
              </a:rPr>
              <a:t>Mempelajari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aspek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komputasi</a:t>
            </a:r>
            <a:r>
              <a:rPr lang="en-US" dirty="0" smtClean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 lvl="1" eaLnBrk="1" hangingPunct="1">
              <a:spcAft>
                <a:spcPct val="50000"/>
              </a:spcAft>
            </a:pPr>
            <a:endParaRPr lang="en-US" i="1" dirty="0" smtClean="0"/>
          </a:p>
          <a:p>
            <a:pPr lvl="1" algn="ctr" eaLnBrk="1" hangingPunct="1">
              <a:lnSpc>
                <a:spcPct val="75000"/>
              </a:lnSpc>
              <a:spcBef>
                <a:spcPct val="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b="1" i="1" dirty="0" smtClean="0"/>
              <a:t>Understand current activity and predict future behavior.  </a:t>
            </a:r>
          </a:p>
        </p:txBody>
      </p:sp>
      <p:pic>
        <p:nvPicPr>
          <p:cNvPr id="13316" name="Picture 8" descr="RealWorldProble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77000" y="2011288"/>
            <a:ext cx="2514600" cy="2209800"/>
          </a:xfrm>
          <a:noFill/>
        </p:spPr>
      </p:pic>
    </p:spTree>
    <p:extLst>
      <p:ext uri="{BB962C8B-B14F-4D97-AF65-F5344CB8AC3E}">
        <p14:creationId xmlns:p14="http://schemas.microsoft.com/office/powerpoint/2010/main" val="3375293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400000" y="917848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Memulai</a:t>
            </a:r>
            <a:r>
              <a:rPr lang="en-US" b="1" dirty="0" smtClean="0"/>
              <a:t>  </a:t>
            </a:r>
            <a:r>
              <a:rPr lang="en-US" b="1" dirty="0" err="1" smtClean="0"/>
              <a:t>Pemodelan</a:t>
            </a:r>
            <a:endParaRPr lang="en-US" b="1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8077200" cy="4495800"/>
          </a:xfrm>
        </p:spPr>
        <p:txBody>
          <a:bodyPr/>
          <a:lstStyle/>
          <a:p>
            <a:pPr eaLnBrk="1" hangingPunct="1">
              <a:spcAft>
                <a:spcPct val="15000"/>
              </a:spcAft>
              <a:buFontTx/>
              <a:buNone/>
            </a:pPr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smtClean="0"/>
              <a:t>model yang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diabaikan</a:t>
            </a:r>
            <a:r>
              <a:rPr lang="en-US" dirty="0" smtClean="0"/>
              <a:t>. </a:t>
            </a:r>
          </a:p>
          <a:p>
            <a:pPr lvl="1" eaLnBrk="1" hangingPunct="1">
              <a:lnSpc>
                <a:spcPct val="115000"/>
              </a:lnSpc>
              <a:spcAft>
                <a:spcPct val="15000"/>
              </a:spcAft>
            </a:pPr>
            <a:r>
              <a:rPr lang="en-US" dirty="0" err="1" smtClean="0"/>
              <a:t>Asumsi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(simplify). </a:t>
            </a:r>
          </a:p>
          <a:p>
            <a:pPr lvl="1" eaLnBrk="1" hangingPunct="1">
              <a:lnSpc>
                <a:spcPct val="115000"/>
              </a:lnSpc>
              <a:spcBef>
                <a:spcPct val="0"/>
              </a:spcBef>
            </a:pPr>
            <a:r>
              <a:rPr lang="en-US" dirty="0" err="1" smtClean="0"/>
              <a:t>Menganalisis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 (</a:t>
            </a:r>
            <a:r>
              <a:rPr lang="en-US" dirty="0" err="1" smtClean="0"/>
              <a:t>hukum</a:t>
            </a:r>
            <a:r>
              <a:rPr lang="en-US" dirty="0" smtClean="0"/>
              <a:t>)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pemodelan</a:t>
            </a:r>
            <a:r>
              <a:rPr lang="en-US" dirty="0" smtClean="0"/>
              <a:t>.</a:t>
            </a:r>
          </a:p>
          <a:p>
            <a:pPr lvl="1" eaLnBrk="1" hangingPunct="1">
              <a:lnSpc>
                <a:spcPct val="115000"/>
              </a:lnSpc>
            </a:pPr>
            <a:r>
              <a:rPr lang="en-US" dirty="0" err="1" smtClean="0"/>
              <a:t>Identifikasi</a:t>
            </a:r>
            <a:r>
              <a:rPr lang="en-US" dirty="0" smtClean="0"/>
              <a:t>  parameter </a:t>
            </a:r>
            <a:r>
              <a:rPr lang="en-US" dirty="0" err="1" smtClean="0"/>
              <a:t>dan</a:t>
            </a:r>
            <a:r>
              <a:rPr lang="en-US" dirty="0" smtClean="0"/>
              <a:t> inter-relationships</a:t>
            </a:r>
            <a:r>
              <a:rPr lang="en-US" sz="2400" dirty="0" smtClean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4873223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/>
              <a:t>In general, the success of a mathematical model depends on how easy it is to use and how accurately it predicts.</a:t>
            </a:r>
            <a:endParaRPr lang="en-US" sz="2400" b="1" dirty="0"/>
          </a:p>
          <a:p>
            <a:pPr lvl="1" algn="ctr">
              <a:spcBef>
                <a:spcPct val="0"/>
              </a:spcBef>
              <a:spcAft>
                <a:spcPct val="30000"/>
              </a:spcAft>
            </a:pPr>
            <a:endParaRPr lang="en-US" sz="2000" b="1" i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67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251520" y="1082824"/>
            <a:ext cx="7086600" cy="762000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Contoh</a:t>
            </a:r>
            <a:r>
              <a:rPr lang="en-US" b="1" dirty="0" smtClean="0"/>
              <a:t> : </a:t>
            </a:r>
            <a:r>
              <a:rPr lang="en-US" b="1" dirty="0" err="1" smtClean="0"/>
              <a:t>Industri</a:t>
            </a:r>
            <a:endParaRPr lang="en-US" b="1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4267200"/>
            <a:ext cx="83058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0000"/>
                </a:solidFill>
                <a:latin typeface="Geneva"/>
                <a:cs typeface="Times New Roman" pitchFamily="18" charset="0"/>
              </a:rPr>
              <a:t>Desain digitalisasi pada pesawat, perakitan komputer, optimasi biaya proses manufactur, dll.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000000"/>
                </a:solidFill>
                <a:latin typeface="Geneva"/>
                <a:cs typeface="Times New Roman" pitchFamily="18" charset="0"/>
              </a:rPr>
              <a:t>Pemodelan dan komputasi meningkatkan kualitas kerja dan mereduksi error dan perbaikan karena kesalahan.</a:t>
            </a:r>
            <a:endParaRPr lang="en-US" sz="2400" b="1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1638300" y="1676400"/>
          <a:ext cx="58674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4" imgW="3801240" imgH="1525320" progId="Word.Document.8">
                  <p:embed/>
                </p:oleObj>
              </mc:Choice>
              <mc:Fallback>
                <p:oleObj name="Document" r:id="rId4" imgW="3801240" imgH="15253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1676400"/>
                        <a:ext cx="58674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985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23452" y="1074440"/>
            <a:ext cx="8408988" cy="914400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Contoh</a:t>
            </a:r>
            <a:r>
              <a:rPr lang="en-US" b="1" dirty="0" smtClean="0"/>
              <a:t>: Roadmap </a:t>
            </a:r>
            <a:r>
              <a:rPr lang="en-US" b="1" dirty="0" err="1" smtClean="0"/>
              <a:t>otak</a:t>
            </a:r>
            <a:r>
              <a:rPr lang="en-US" b="1" dirty="0" smtClean="0"/>
              <a:t> </a:t>
            </a:r>
            <a:r>
              <a:rPr lang="en-US" b="1" dirty="0" err="1" smtClean="0"/>
              <a:t>manusia</a:t>
            </a:r>
            <a:endParaRPr lang="en-US" b="1" dirty="0" smtClean="0">
              <a:latin typeface=" arial"/>
              <a:sym typeface="Wingdings" pitchFamily="2" charset="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648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latin typeface=" arial"/>
              </a:rPr>
              <a:t>Real-time MRI technology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>
              <a:latin typeface=" arial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latin typeface=" arial"/>
              </a:rPr>
              <a:t>MRI scanners memungkinkan menggunakan MRI dalam pengujian obat dan perencanaan pembedahan otak.</a:t>
            </a:r>
          </a:p>
        </p:txBody>
      </p:sp>
      <p:pic>
        <p:nvPicPr>
          <p:cNvPr id="18436" name="Picture 4" descr="x_eeg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2098675"/>
            <a:ext cx="3429000" cy="1863725"/>
          </a:xfrm>
          <a:noFill/>
        </p:spPr>
      </p:pic>
      <p:pic>
        <p:nvPicPr>
          <p:cNvPr id="18437" name="Picture 5" descr="x_eeg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29200" y="4235450"/>
            <a:ext cx="3429000" cy="1631950"/>
          </a:xfrm>
          <a:noFill/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953000" y="5867400"/>
            <a:ext cx="3657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kumimoji="1" lang="en-US" sz="2000" b="1" baseline="0">
                <a:hlinkClick r:id="rId5"/>
              </a:rPr>
              <a:t>www.itrd.gov/pubs/blue00/hecc.html</a:t>
            </a:r>
            <a:endParaRPr kumimoji="1" lang="en-US" sz="2000" b="1" baseline="0"/>
          </a:p>
          <a:p>
            <a:endParaRPr lang="en-US" sz="2000" baseline="0"/>
          </a:p>
        </p:txBody>
      </p:sp>
    </p:spTree>
    <p:extLst>
      <p:ext uri="{BB962C8B-B14F-4D97-AF65-F5344CB8AC3E}">
        <p14:creationId xmlns:p14="http://schemas.microsoft.com/office/powerpoint/2010/main" val="1266355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1203585"/>
            <a:ext cx="8326438" cy="64123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0" dirty="0" err="1" smtClean="0">
                <a:latin typeface="Bookman Old Style" pitchFamily="18" charset="0"/>
                <a:sym typeface="WP MathA" pitchFamily="2" charset="2"/>
              </a:rPr>
              <a:t>Rekonstruksi</a:t>
            </a:r>
            <a:r>
              <a:rPr lang="en-US" sz="3200" b="0" dirty="0" smtClean="0">
                <a:latin typeface="Bookman Old Style" pitchFamily="18" charset="0"/>
                <a:sym typeface="WP MathA" pitchFamily="2" charset="2"/>
              </a:rPr>
              <a:t> </a:t>
            </a:r>
            <a:r>
              <a:rPr lang="en-US" sz="3200" b="0" dirty="0" smtClean="0">
                <a:latin typeface="Bookman Old Style" pitchFamily="18" charset="0"/>
                <a:sym typeface="WP MathA" pitchFamily="2" charset="2"/>
              </a:rPr>
              <a:t>Citra</a:t>
            </a:r>
            <a:endParaRPr lang="en-US" sz="3200" b="0" dirty="0">
              <a:latin typeface="Bookman Old Style" pitchFamily="18" charset="0"/>
              <a:sym typeface="WP MathA" pitchFamily="2" charset="2"/>
            </a:endParaRPr>
          </a:p>
        </p:txBody>
      </p:sp>
      <p:sp>
        <p:nvSpPr>
          <p:cNvPr id="205830" name="Rectangle 6"/>
          <p:cNvSpPr>
            <a:spLocks noChangeArrowheads="1"/>
          </p:cNvSpPr>
          <p:nvPr/>
        </p:nvSpPr>
        <p:spPr bwMode="auto">
          <a:xfrm>
            <a:off x="0" y="2352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8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386349"/>
              </p:ext>
            </p:extLst>
          </p:nvPr>
        </p:nvGraphicFramePr>
        <p:xfrm>
          <a:off x="609600" y="1772816"/>
          <a:ext cx="7418784" cy="449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4" imgW="4724400" imgH="3022600" progId="">
                  <p:embed/>
                </p:oleObj>
              </mc:Choice>
              <mc:Fallback>
                <p:oleObj r:id="rId4" imgW="4724400" imgH="3022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72816"/>
                        <a:ext cx="7418784" cy="4499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7036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b="0" dirty="0" err="1" smtClean="0">
                <a:latin typeface="Bookman Old Style" pitchFamily="18" charset="0"/>
                <a:sym typeface="WP MathA" pitchFamily="2" charset="2"/>
              </a:rPr>
              <a:t>Rekonstruksi</a:t>
            </a:r>
            <a:r>
              <a:rPr lang="en-US" sz="3200" b="0" dirty="0" smtClean="0">
                <a:latin typeface="Bookman Old Style" pitchFamily="18" charset="0"/>
                <a:sym typeface="WP MathA" pitchFamily="2" charset="2"/>
              </a:rPr>
              <a:t> Citra (2)</a:t>
            </a:r>
            <a:endParaRPr lang="en-US" sz="3200" b="0" dirty="0">
              <a:latin typeface="Bookman Old Style" pitchFamily="18" charset="0"/>
              <a:sym typeface="WP MathA" pitchFamily="2" charset="2"/>
            </a:endParaRPr>
          </a:p>
        </p:txBody>
      </p:sp>
      <p:sp>
        <p:nvSpPr>
          <p:cNvPr id="205830" name="Rectangle 6"/>
          <p:cNvSpPr>
            <a:spLocks noChangeArrowheads="1"/>
          </p:cNvSpPr>
          <p:nvPr/>
        </p:nvSpPr>
        <p:spPr bwMode="auto">
          <a:xfrm>
            <a:off x="0" y="2352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058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56" y="2276872"/>
            <a:ext cx="8107644" cy="3590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5564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Large confetti"/>
          <p:cNvSpPr>
            <a:spLocks noGrp="1"/>
          </p:cNvSpPr>
          <p:nvPr>
            <p:ph type="title"/>
          </p:nvPr>
        </p:nvSpPr>
        <p:spPr>
          <a:xfrm>
            <a:off x="457200" y="1074440"/>
            <a:ext cx="8183563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Model </a:t>
            </a:r>
            <a:r>
              <a:rPr lang="en-US" dirty="0" err="1" smtClean="0"/>
              <a:t>aliran</a:t>
            </a:r>
            <a:r>
              <a:rPr lang="en-US" dirty="0" smtClean="0"/>
              <a:t> TCP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6781800" cy="433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2148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Large confetti"/>
          <p:cNvSpPr>
            <a:spLocks noGrp="1"/>
          </p:cNvSpPr>
          <p:nvPr>
            <p:ph type="title"/>
          </p:nvPr>
        </p:nvSpPr>
        <p:spPr>
          <a:xfrm>
            <a:off x="457200" y="1146448"/>
            <a:ext cx="8183563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Model </a:t>
            </a:r>
            <a:r>
              <a:rPr lang="en-US" dirty="0" err="1" smtClean="0"/>
              <a:t>aliran</a:t>
            </a:r>
            <a:r>
              <a:rPr lang="en-US" dirty="0" smtClean="0"/>
              <a:t> TCP (2)</a:t>
            </a:r>
            <a:endParaRPr lang="en-US" dirty="0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749726" y="2728215"/>
            <a:ext cx="2145874" cy="61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pengirim</a:t>
            </a:r>
            <a:endParaRPr kumimoji="0" lang="en-US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609601" y="2723931"/>
            <a:ext cx="1676400" cy="6169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5301" name="Group 5"/>
          <p:cNvGrpSpPr>
            <a:grpSpLocks/>
          </p:cNvGrpSpPr>
          <p:nvPr/>
        </p:nvGrpSpPr>
        <p:grpSpPr bwMode="auto">
          <a:xfrm>
            <a:off x="2429706" y="2895305"/>
            <a:ext cx="992134" cy="246778"/>
            <a:chOff x="2959" y="4320"/>
            <a:chExt cx="582" cy="144"/>
          </a:xfrm>
        </p:grpSpPr>
        <p:sp>
          <p:nvSpPr>
            <p:cNvPr id="55302" name="Rectangle 6"/>
            <p:cNvSpPr>
              <a:spLocks noChangeArrowheads="1"/>
            </p:cNvSpPr>
            <p:nvPr/>
          </p:nvSpPr>
          <p:spPr bwMode="auto">
            <a:xfrm>
              <a:off x="2959" y="4320"/>
              <a:ext cx="72" cy="1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03" name="Rectangle 7"/>
            <p:cNvSpPr>
              <a:spLocks noChangeArrowheads="1"/>
            </p:cNvSpPr>
            <p:nvPr/>
          </p:nvSpPr>
          <p:spPr bwMode="auto">
            <a:xfrm>
              <a:off x="3214" y="4320"/>
              <a:ext cx="72" cy="1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04" name="Rectangle 8"/>
            <p:cNvSpPr>
              <a:spLocks noChangeArrowheads="1"/>
            </p:cNvSpPr>
            <p:nvPr/>
          </p:nvSpPr>
          <p:spPr bwMode="auto">
            <a:xfrm>
              <a:off x="3352" y="4320"/>
              <a:ext cx="72" cy="1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05" name="Rectangle 9"/>
            <p:cNvSpPr>
              <a:spLocks noChangeArrowheads="1"/>
            </p:cNvSpPr>
            <p:nvPr/>
          </p:nvSpPr>
          <p:spPr bwMode="auto">
            <a:xfrm>
              <a:off x="3469" y="4320"/>
              <a:ext cx="72" cy="1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06" name="Rectangle 10"/>
            <p:cNvSpPr>
              <a:spLocks noChangeArrowheads="1"/>
            </p:cNvSpPr>
            <p:nvPr/>
          </p:nvSpPr>
          <p:spPr bwMode="auto">
            <a:xfrm>
              <a:off x="3082" y="4320"/>
              <a:ext cx="72" cy="1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3524122" y="2735560"/>
            <a:ext cx="562550" cy="6169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4180772" y="2728215"/>
            <a:ext cx="1534228" cy="61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router</a:t>
            </a:r>
            <a:endParaRPr kumimoji="0" lang="en-US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55309" name="Group 13"/>
          <p:cNvGrpSpPr>
            <a:grpSpLocks/>
          </p:cNvGrpSpPr>
          <p:nvPr/>
        </p:nvGrpSpPr>
        <p:grpSpPr bwMode="auto">
          <a:xfrm>
            <a:off x="5600444" y="2854175"/>
            <a:ext cx="992134" cy="246778"/>
            <a:chOff x="3739" y="4311"/>
            <a:chExt cx="582" cy="144"/>
          </a:xfrm>
        </p:grpSpPr>
        <p:sp>
          <p:nvSpPr>
            <p:cNvPr id="55310" name="Rectangle 14"/>
            <p:cNvSpPr>
              <a:spLocks noChangeArrowheads="1"/>
            </p:cNvSpPr>
            <p:nvPr/>
          </p:nvSpPr>
          <p:spPr bwMode="auto">
            <a:xfrm>
              <a:off x="3739" y="4311"/>
              <a:ext cx="72" cy="1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11" name="Rectangle 15"/>
            <p:cNvSpPr>
              <a:spLocks noChangeArrowheads="1"/>
            </p:cNvSpPr>
            <p:nvPr/>
          </p:nvSpPr>
          <p:spPr bwMode="auto">
            <a:xfrm>
              <a:off x="3994" y="4311"/>
              <a:ext cx="72" cy="1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12" name="Rectangle 16"/>
            <p:cNvSpPr>
              <a:spLocks noChangeArrowheads="1"/>
            </p:cNvSpPr>
            <p:nvPr/>
          </p:nvSpPr>
          <p:spPr bwMode="auto">
            <a:xfrm>
              <a:off x="4132" y="4311"/>
              <a:ext cx="72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13" name="Rectangle 17"/>
            <p:cNvSpPr>
              <a:spLocks noChangeArrowheads="1"/>
            </p:cNvSpPr>
            <p:nvPr/>
          </p:nvSpPr>
          <p:spPr bwMode="auto">
            <a:xfrm>
              <a:off x="4249" y="4311"/>
              <a:ext cx="72" cy="1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14" name="Rectangle 18"/>
            <p:cNvSpPr>
              <a:spLocks noChangeArrowheads="1"/>
            </p:cNvSpPr>
            <p:nvPr/>
          </p:nvSpPr>
          <p:spPr bwMode="auto">
            <a:xfrm>
              <a:off x="3862" y="4311"/>
              <a:ext cx="72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315" name="Text Box 19"/>
          <p:cNvSpPr txBox="1">
            <a:spLocks noChangeArrowheads="1"/>
          </p:cNvSpPr>
          <p:nvPr/>
        </p:nvSpPr>
        <p:spPr bwMode="auto">
          <a:xfrm>
            <a:off x="6617126" y="2583160"/>
            <a:ext cx="1841074" cy="61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penerima</a:t>
            </a:r>
            <a:endParaRPr kumimoji="0" lang="en-US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316" name="Rectangle 20"/>
          <p:cNvSpPr>
            <a:spLocks noChangeArrowheads="1"/>
          </p:cNvSpPr>
          <p:nvPr/>
        </p:nvSpPr>
        <p:spPr bwMode="auto">
          <a:xfrm>
            <a:off x="6669290" y="2612538"/>
            <a:ext cx="1227383" cy="6169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7" name="Oval 21"/>
          <p:cNvSpPr>
            <a:spLocks noChangeArrowheads="1"/>
          </p:cNvSpPr>
          <p:nvPr/>
        </p:nvSpPr>
        <p:spPr bwMode="auto">
          <a:xfrm>
            <a:off x="4086672" y="2586832"/>
            <a:ext cx="1227383" cy="925417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8" name="Rectangle 22"/>
          <p:cNvSpPr>
            <a:spLocks noChangeArrowheads="1"/>
          </p:cNvSpPr>
          <p:nvPr/>
        </p:nvSpPr>
        <p:spPr bwMode="auto">
          <a:xfrm rot="5400000">
            <a:off x="5262589" y="3605442"/>
            <a:ext cx="123389" cy="2454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9" name="Rectangle 23"/>
          <p:cNvSpPr>
            <a:spLocks noChangeArrowheads="1"/>
          </p:cNvSpPr>
          <p:nvPr/>
        </p:nvSpPr>
        <p:spPr bwMode="auto">
          <a:xfrm rot="5400000">
            <a:off x="5260884" y="3824863"/>
            <a:ext cx="123389" cy="2693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20" name="Text Box 24"/>
          <p:cNvSpPr txBox="1">
            <a:spLocks noChangeArrowheads="1"/>
          </p:cNvSpPr>
          <p:nvPr/>
        </p:nvSpPr>
        <p:spPr bwMode="auto">
          <a:xfrm>
            <a:off x="5441907" y="3458083"/>
            <a:ext cx="2147919" cy="118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Paket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hilang</a:t>
            </a:r>
            <a:endParaRPr kumimoji="0" lang="en-US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321" name="Text Box 25"/>
          <p:cNvSpPr txBox="1">
            <a:spLocks noChangeArrowheads="1"/>
          </p:cNvSpPr>
          <p:nvPr/>
        </p:nvSpPr>
        <p:spPr bwMode="auto">
          <a:xfrm>
            <a:off x="1529626" y="5959811"/>
            <a:ext cx="1227383" cy="56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ACK</a:t>
            </a:r>
            <a:endParaRPr kumimoji="0" lang="en-US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322" name="Text Box 26"/>
          <p:cNvSpPr txBox="1">
            <a:spLocks noChangeArrowheads="1"/>
          </p:cNvSpPr>
          <p:nvPr/>
        </p:nvSpPr>
        <p:spPr bwMode="auto">
          <a:xfrm>
            <a:off x="2209800" y="2278360"/>
            <a:ext cx="2250201" cy="79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Paket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data</a:t>
            </a:r>
            <a:endParaRPr kumimoji="0" lang="en-US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323" name="Line 27"/>
          <p:cNvSpPr>
            <a:spLocks noChangeShapeType="1"/>
          </p:cNvSpPr>
          <p:nvPr/>
        </p:nvSpPr>
        <p:spPr bwMode="auto">
          <a:xfrm flipV="1">
            <a:off x="1146068" y="3409425"/>
            <a:ext cx="0" cy="239922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24" name="Line 28"/>
          <p:cNvSpPr>
            <a:spLocks noChangeShapeType="1"/>
          </p:cNvSpPr>
          <p:nvPr/>
        </p:nvSpPr>
        <p:spPr bwMode="auto">
          <a:xfrm flipH="1" flipV="1">
            <a:off x="2680297" y="5808654"/>
            <a:ext cx="4578819" cy="17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25" name="Line 29"/>
          <p:cNvSpPr>
            <a:spLocks noChangeShapeType="1"/>
          </p:cNvSpPr>
          <p:nvPr/>
        </p:nvSpPr>
        <p:spPr bwMode="auto">
          <a:xfrm>
            <a:off x="7257411" y="3229483"/>
            <a:ext cx="0" cy="259116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5326" name="Group 30"/>
          <p:cNvGrpSpPr>
            <a:grpSpLocks/>
          </p:cNvGrpSpPr>
          <p:nvPr/>
        </p:nvGrpSpPr>
        <p:grpSpPr bwMode="auto">
          <a:xfrm>
            <a:off x="2373451" y="4437666"/>
            <a:ext cx="3988993" cy="925417"/>
            <a:chOff x="2419" y="5040"/>
            <a:chExt cx="2340" cy="540"/>
          </a:xfrm>
        </p:grpSpPr>
        <p:sp>
          <p:nvSpPr>
            <p:cNvPr id="55327" name="Line 31"/>
            <p:cNvSpPr>
              <a:spLocks noChangeShapeType="1"/>
            </p:cNvSpPr>
            <p:nvPr/>
          </p:nvSpPr>
          <p:spPr bwMode="auto">
            <a:xfrm>
              <a:off x="2419" y="5040"/>
              <a:ext cx="23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28" name="Line 32"/>
            <p:cNvSpPr>
              <a:spLocks noChangeShapeType="1"/>
            </p:cNvSpPr>
            <p:nvPr/>
          </p:nvSpPr>
          <p:spPr bwMode="auto">
            <a:xfrm>
              <a:off x="2419" y="5580"/>
              <a:ext cx="23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29" name="Line 33"/>
            <p:cNvSpPr>
              <a:spLocks noChangeShapeType="1"/>
            </p:cNvSpPr>
            <p:nvPr/>
          </p:nvSpPr>
          <p:spPr bwMode="auto">
            <a:xfrm>
              <a:off x="4759" y="5040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30" name="Line 34"/>
            <p:cNvSpPr>
              <a:spLocks noChangeShapeType="1"/>
            </p:cNvSpPr>
            <p:nvPr/>
          </p:nvSpPr>
          <p:spPr bwMode="auto">
            <a:xfrm>
              <a:off x="2419" y="5040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31" name="Line 35"/>
            <p:cNvSpPr>
              <a:spLocks noChangeShapeType="1"/>
            </p:cNvSpPr>
            <p:nvPr/>
          </p:nvSpPr>
          <p:spPr bwMode="auto">
            <a:xfrm>
              <a:off x="2599" y="5040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32" name="Line 36"/>
            <p:cNvSpPr>
              <a:spLocks noChangeShapeType="1"/>
            </p:cNvSpPr>
            <p:nvPr/>
          </p:nvSpPr>
          <p:spPr bwMode="auto">
            <a:xfrm flipH="1">
              <a:off x="4039" y="5580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33" name="Text Box 37"/>
            <p:cNvSpPr txBox="1">
              <a:spLocks noChangeArrowheads="1"/>
            </p:cNvSpPr>
            <p:nvPr/>
          </p:nvSpPr>
          <p:spPr bwMode="auto">
            <a:xfrm>
              <a:off x="2614" y="5130"/>
              <a:ext cx="198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Round trip time (RTT)</a:t>
              </a:r>
              <a:endParaRPr kumimoji="0" lang="en-US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55334" name="Group 38"/>
          <p:cNvGrpSpPr>
            <a:grpSpLocks/>
          </p:cNvGrpSpPr>
          <p:nvPr/>
        </p:nvGrpSpPr>
        <p:grpSpPr bwMode="auto">
          <a:xfrm>
            <a:off x="1606337" y="5690406"/>
            <a:ext cx="992134" cy="246778"/>
            <a:chOff x="3739" y="4311"/>
            <a:chExt cx="582" cy="144"/>
          </a:xfrm>
        </p:grpSpPr>
        <p:sp>
          <p:nvSpPr>
            <p:cNvPr id="55335" name="Rectangle 39"/>
            <p:cNvSpPr>
              <a:spLocks noChangeArrowheads="1"/>
            </p:cNvSpPr>
            <p:nvPr/>
          </p:nvSpPr>
          <p:spPr bwMode="auto">
            <a:xfrm>
              <a:off x="3739" y="4311"/>
              <a:ext cx="72" cy="1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36" name="Rectangle 40"/>
            <p:cNvSpPr>
              <a:spLocks noChangeArrowheads="1"/>
            </p:cNvSpPr>
            <p:nvPr/>
          </p:nvSpPr>
          <p:spPr bwMode="auto">
            <a:xfrm>
              <a:off x="3994" y="4311"/>
              <a:ext cx="72" cy="1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37" name="Rectangle 41"/>
            <p:cNvSpPr>
              <a:spLocks noChangeArrowheads="1"/>
            </p:cNvSpPr>
            <p:nvPr/>
          </p:nvSpPr>
          <p:spPr bwMode="auto">
            <a:xfrm>
              <a:off x="4132" y="4311"/>
              <a:ext cx="72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38" name="Rectangle 42"/>
            <p:cNvSpPr>
              <a:spLocks noChangeArrowheads="1"/>
            </p:cNvSpPr>
            <p:nvPr/>
          </p:nvSpPr>
          <p:spPr bwMode="auto">
            <a:xfrm>
              <a:off x="4249" y="4311"/>
              <a:ext cx="72" cy="1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39" name="Rectangle 43"/>
            <p:cNvSpPr>
              <a:spLocks noChangeArrowheads="1"/>
            </p:cNvSpPr>
            <p:nvPr/>
          </p:nvSpPr>
          <p:spPr bwMode="auto">
            <a:xfrm>
              <a:off x="3862" y="4311"/>
              <a:ext cx="72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340" name="Line 44"/>
          <p:cNvSpPr>
            <a:spLocks noChangeShapeType="1"/>
          </p:cNvSpPr>
          <p:nvPr/>
        </p:nvSpPr>
        <p:spPr bwMode="auto">
          <a:xfrm flipH="1">
            <a:off x="1146068" y="5808654"/>
            <a:ext cx="30684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72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Large confetti"/>
          <p:cNvSpPr>
            <a:spLocks noGrp="1"/>
          </p:cNvSpPr>
          <p:nvPr>
            <p:ph type="title"/>
          </p:nvPr>
        </p:nvSpPr>
        <p:spPr>
          <a:xfrm>
            <a:off x="457200" y="1146448"/>
            <a:ext cx="8183563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Model </a:t>
            </a:r>
            <a:r>
              <a:rPr lang="en-US" dirty="0" err="1" smtClean="0"/>
              <a:t>aliran</a:t>
            </a:r>
            <a:r>
              <a:rPr lang="en-US" dirty="0" smtClean="0"/>
              <a:t> TCP (3)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990600" y="4419600"/>
          <a:ext cx="5105400" cy="1981200"/>
        </p:xfrm>
        <a:graphic>
          <a:graphicData uri="http://schemas.openxmlformats.org/drawingml/2006/table">
            <a:tbl>
              <a:tblPr/>
              <a:tblGrid>
                <a:gridCol w="638175"/>
                <a:gridCol w="407723"/>
                <a:gridCol w="4059502"/>
              </a:tblGrid>
              <a:tr h="32648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i="1" ker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Rata-rata ukuran </a:t>
                      </a:r>
                      <a:r>
                        <a:rPr lang="en-US" sz="1800" i="1">
                          <a:latin typeface="Times New Roman"/>
                          <a:ea typeface="Times New Roman"/>
                          <a:cs typeface="Times New Roman"/>
                        </a:rPr>
                        <a:t>TCP window 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(paket)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7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Rata-rata panjang antrian (paket)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4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800" i="1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=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Round Trip Time   (detik)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48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kern="0"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Kapasitas </a:t>
                      </a:r>
                      <a:r>
                        <a:rPr lang="en-US" sz="1800" i="1">
                          <a:latin typeface="Times New Roman"/>
                          <a:ea typeface="Times New Roman"/>
                          <a:cs typeface="Times New Roman"/>
                        </a:rPr>
                        <a:t> link 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(paket/detik)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48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Jumlah aliran TCP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48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=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peluang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kehilangan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Times New Roman"/>
                        </a:rPr>
                        <a:t>paket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6321" name="Object 1"/>
          <p:cNvGraphicFramePr>
            <a:graphicFrameLocks noChangeAspect="1"/>
          </p:cNvGraphicFramePr>
          <p:nvPr/>
        </p:nvGraphicFramePr>
        <p:xfrm>
          <a:off x="685800" y="1905000"/>
          <a:ext cx="73152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3" imgW="2209800" imgH="774700" progId="Equation.DSMT4">
                  <p:embed/>
                </p:oleObj>
              </mc:Choice>
              <mc:Fallback>
                <p:oleObj name="Equation" r:id="rId3" imgW="2209800" imgH="774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05000"/>
                        <a:ext cx="7315200" cy="243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1143000" y="4648200"/>
          <a:ext cx="229643" cy="380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5" imgW="114151" imgH="164885" progId="Equation.DSMT4">
                  <p:embed/>
                </p:oleObj>
              </mc:Choice>
              <mc:Fallback>
                <p:oleObj name="Equation" r:id="rId5" imgW="114151" imgH="16488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48200"/>
                        <a:ext cx="229643" cy="3809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1143000" y="4343400"/>
          <a:ext cx="34089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7" imgW="164814" imgH="177492" progId="Equation.3">
                  <p:embed/>
                </p:oleObj>
              </mc:Choice>
              <mc:Fallback>
                <p:oleObj name="Equation" r:id="rId7" imgW="164814" imgH="1774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343400"/>
                        <a:ext cx="34089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3808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1/30/15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4" y="1556792"/>
            <a:ext cx="9103419" cy="3528391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en-GB" b="0" dirty="0" err="1">
                <a:latin typeface="American Typewriter"/>
                <a:cs typeface="American Typewriter"/>
              </a:rPr>
              <a:t>Nama</a:t>
            </a:r>
            <a:r>
              <a:rPr lang="en-GB" b="0" dirty="0">
                <a:latin typeface="American Typewriter"/>
                <a:cs typeface="American Typewriter"/>
              </a:rPr>
              <a:t> </a:t>
            </a:r>
            <a:r>
              <a:rPr lang="en-GB" b="0" dirty="0" err="1">
                <a:latin typeface="American Typewriter"/>
                <a:cs typeface="American Typewriter"/>
              </a:rPr>
              <a:t>Dosen</a:t>
            </a:r>
            <a:r>
              <a:rPr lang="en-GB" b="0" dirty="0">
                <a:latin typeface="American Typewriter"/>
                <a:cs typeface="American Typewriter"/>
              </a:rPr>
              <a:t> </a:t>
            </a:r>
            <a:r>
              <a:rPr lang="en-GB" b="0" dirty="0" smtClean="0">
                <a:latin typeface="American Typewriter"/>
                <a:cs typeface="American Typewriter"/>
              </a:rPr>
              <a:t>	: </a:t>
            </a:r>
            <a:r>
              <a:rPr lang="en-GB" b="0" dirty="0">
                <a:latin typeface="American Typewriter"/>
                <a:cs typeface="American Typewriter"/>
              </a:rPr>
              <a:t>Adiwijaya</a:t>
            </a:r>
            <a:br>
              <a:rPr lang="en-GB" b="0" dirty="0">
                <a:latin typeface="American Typewriter"/>
                <a:cs typeface="American Typewriter"/>
              </a:rPr>
            </a:br>
            <a:r>
              <a:rPr lang="en-GB" b="0" dirty="0">
                <a:latin typeface="American Typewriter"/>
                <a:cs typeface="American Typewriter"/>
              </a:rPr>
              <a:t>NO. HP </a:t>
            </a:r>
            <a:r>
              <a:rPr lang="en-GB" b="0" dirty="0" smtClean="0">
                <a:latin typeface="American Typewriter"/>
                <a:cs typeface="American Typewriter"/>
              </a:rPr>
              <a:t>			: </a:t>
            </a:r>
            <a:r>
              <a:rPr lang="en-GB" b="0" dirty="0">
                <a:latin typeface="American Typewriter"/>
                <a:cs typeface="American Typewriter"/>
              </a:rPr>
              <a:t>0822 176 33 999</a:t>
            </a:r>
            <a:br>
              <a:rPr lang="en-GB" b="0" dirty="0">
                <a:latin typeface="American Typewriter"/>
                <a:cs typeface="American Typewriter"/>
              </a:rPr>
            </a:br>
            <a:r>
              <a:rPr lang="en-GB" b="0" dirty="0">
                <a:latin typeface="American Typewriter"/>
                <a:cs typeface="American Typewriter"/>
              </a:rPr>
              <a:t>Email </a:t>
            </a:r>
            <a:r>
              <a:rPr lang="en-GB" b="0" dirty="0" smtClean="0">
                <a:latin typeface="American Typewriter"/>
                <a:cs typeface="American Typewriter"/>
              </a:rPr>
              <a:t>			: </a:t>
            </a:r>
            <a:r>
              <a:rPr lang="en-GB" b="0" dirty="0" err="1">
                <a:latin typeface="American Typewriter"/>
                <a:cs typeface="American Typewriter"/>
              </a:rPr>
              <a:t>adiwijaya@</a:t>
            </a:r>
            <a:r>
              <a:rPr lang="en-GB" b="0" dirty="0" err="1" smtClean="0">
                <a:latin typeface="American Typewriter"/>
                <a:cs typeface="American Typewriter"/>
              </a:rPr>
              <a:t>telkomuniversity.ac.id</a:t>
            </a:r>
            <a:r>
              <a:rPr lang="en-GB" b="0" dirty="0">
                <a:latin typeface="American Typewriter"/>
                <a:cs typeface="American Typewriter"/>
              </a:rPr>
              <a:t/>
            </a:r>
            <a:br>
              <a:rPr lang="en-GB" b="0" dirty="0">
                <a:latin typeface="American Typewriter"/>
                <a:cs typeface="American Typewriter"/>
              </a:rPr>
            </a:br>
            <a:r>
              <a:rPr lang="en-GB" b="0" dirty="0" smtClean="0">
                <a:latin typeface="American Typewriter"/>
                <a:cs typeface="American Typewriter"/>
              </a:rPr>
              <a:t>					  </a:t>
            </a:r>
            <a:r>
              <a:rPr lang="en-GB" b="0" dirty="0" smtClean="0">
                <a:latin typeface="American Typewriter"/>
                <a:cs typeface="American Typewriter"/>
                <a:hlinkClick r:id="rId2"/>
              </a:rPr>
              <a:t>kang.adiwijaya</a:t>
            </a:r>
            <a:r>
              <a:rPr lang="en-GB" b="0" dirty="0">
                <a:latin typeface="American Typewriter"/>
                <a:cs typeface="American Typewriter"/>
                <a:hlinkClick r:id="rId2"/>
              </a:rPr>
              <a:t>@gmail.com</a:t>
            </a:r>
            <a:r>
              <a:rPr lang="en-GB" b="0" dirty="0">
                <a:latin typeface="American Typewriter"/>
                <a:cs typeface="American Typewriter"/>
              </a:rPr>
              <a:t/>
            </a:r>
            <a:br>
              <a:rPr lang="en-GB" b="0" dirty="0">
                <a:latin typeface="American Typewriter"/>
                <a:cs typeface="American Typewriter"/>
              </a:rPr>
            </a:br>
            <a:r>
              <a:rPr lang="en-GB" b="0" dirty="0">
                <a:latin typeface="American Typewriter"/>
                <a:cs typeface="American Typewriter"/>
              </a:rPr>
              <a:t>Blog </a:t>
            </a:r>
            <a:r>
              <a:rPr lang="en-GB" b="0" dirty="0" smtClean="0">
                <a:latin typeface="American Typewriter"/>
                <a:cs typeface="American Typewriter"/>
              </a:rPr>
              <a:t>		:  </a:t>
            </a:r>
            <a:r>
              <a:rPr lang="en-GB" b="0" dirty="0" err="1">
                <a:latin typeface="American Typewriter"/>
                <a:cs typeface="American Typewriter"/>
              </a:rPr>
              <a:t>adiwijaya.staff.telkomuniversity.ac.id</a:t>
            </a:r>
            <a:endParaRPr lang="en-GB" b="0" dirty="0">
              <a:latin typeface="American Typewriter"/>
              <a:cs typeface="American Typewriter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8015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Large confetti"/>
          <p:cNvSpPr>
            <a:spLocks noGrp="1"/>
          </p:cNvSpPr>
          <p:nvPr>
            <p:ph type="title"/>
          </p:nvPr>
        </p:nvSpPr>
        <p:spPr>
          <a:xfrm>
            <a:off x="457200" y="1146448"/>
            <a:ext cx="8183563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Model </a:t>
            </a:r>
            <a:r>
              <a:rPr lang="en-US" dirty="0" err="1" smtClean="0"/>
              <a:t>aliran</a:t>
            </a:r>
            <a:r>
              <a:rPr lang="en-US" dirty="0" smtClean="0"/>
              <a:t> TCP (3)</a:t>
            </a:r>
            <a:endParaRPr lang="en-US" dirty="0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" name="Picture 23" descr="Screen Shot 2015-01-30 at 8.19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088232"/>
            <a:ext cx="5562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14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Large confetti"/>
          <p:cNvSpPr>
            <a:spLocks noGrp="1"/>
          </p:cNvSpPr>
          <p:nvPr>
            <p:ph type="title"/>
          </p:nvPr>
        </p:nvSpPr>
        <p:spPr>
          <a:xfrm>
            <a:off x="457200" y="1146448"/>
            <a:ext cx="8183563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Model </a:t>
            </a:r>
            <a:r>
              <a:rPr lang="en-US" dirty="0" err="1" smtClean="0"/>
              <a:t>aliran</a:t>
            </a:r>
            <a:r>
              <a:rPr lang="en-US" dirty="0" smtClean="0"/>
              <a:t> TCP (3)</a:t>
            </a:r>
            <a:endParaRPr lang="en-US" dirty="0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 descr="Screen Shot 2015-01-30 at 8.20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840"/>
            <a:ext cx="6953573" cy="364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90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err="1" smtClean="0">
                <a:latin typeface="Bookman Old Style" pitchFamily="18" charset="0"/>
                <a:sym typeface="WP MathA" pitchFamily="2" charset="2"/>
              </a:rPr>
              <a:t>Fokus</a:t>
            </a:r>
            <a:r>
              <a:rPr lang="en-US" sz="3800" dirty="0" smtClean="0">
                <a:latin typeface="Bookman Old Style" pitchFamily="18" charset="0"/>
                <a:sym typeface="WP MathA" pitchFamily="2" charset="2"/>
              </a:rPr>
              <a:t> </a:t>
            </a:r>
            <a:r>
              <a:rPr lang="en-US" sz="3800" dirty="0" err="1" smtClean="0">
                <a:latin typeface="Bookman Old Style" pitchFamily="18" charset="0"/>
                <a:sym typeface="WP MathA" pitchFamily="2" charset="2"/>
              </a:rPr>
              <a:t>pada</a:t>
            </a:r>
            <a:r>
              <a:rPr lang="en-US" sz="3800" dirty="0" smtClean="0">
                <a:latin typeface="Bookman Old Style" pitchFamily="18" charset="0"/>
                <a:sym typeface="WP MathA" pitchFamily="2" charset="2"/>
              </a:rPr>
              <a:t> </a:t>
            </a:r>
            <a:r>
              <a:rPr lang="en-US" sz="3800" dirty="0" err="1" smtClean="0">
                <a:latin typeface="Bookman Old Style" pitchFamily="18" charset="0"/>
                <a:sym typeface="WP MathA" pitchFamily="2" charset="2"/>
              </a:rPr>
              <a:t>Masalah</a:t>
            </a:r>
            <a:r>
              <a:rPr lang="en-US" sz="3800" dirty="0" smtClean="0">
                <a:latin typeface="Bookman Old Style" pitchFamily="18" charset="0"/>
                <a:sym typeface="WP MathA" pitchFamily="2" charset="2"/>
              </a:rPr>
              <a:t> &amp; </a:t>
            </a:r>
            <a:r>
              <a:rPr lang="en-US" sz="3800" dirty="0">
                <a:latin typeface="Bookman Old Style" pitchFamily="18" charset="0"/>
                <a:sym typeface="WP MathA" pitchFamily="2" charset="2"/>
              </a:rPr>
              <a:t>Model </a:t>
            </a:r>
          </a:p>
        </p:txBody>
      </p:sp>
      <p:pic>
        <p:nvPicPr>
          <p:cNvPr id="199683" name="Picture 3" descr="bebek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6188" y="1273175"/>
            <a:ext cx="6410325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4" name="Picture 4" descr="bebek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311275"/>
            <a:ext cx="6292850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5" name="Picture 5" descr="bebek-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47788" y="1319213"/>
            <a:ext cx="627380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9396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How to optimize a system</a:t>
            </a:r>
            <a:endParaRPr lang="en-US" sz="3200" dirty="0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Model and Starting point</a:t>
            </a:r>
          </a:p>
          <a:p>
            <a:pPr>
              <a:lnSpc>
                <a:spcPct val="120000"/>
              </a:lnSpc>
            </a:pPr>
            <a:r>
              <a:rPr lang="en-US" dirty="0"/>
              <a:t>Convergence to global min/max.</a:t>
            </a:r>
          </a:p>
          <a:p>
            <a:pPr>
              <a:lnSpc>
                <a:spcPct val="120000"/>
              </a:lnSpc>
            </a:pPr>
            <a:r>
              <a:rPr lang="en-US" dirty="0"/>
              <a:t>Classes of </a:t>
            </a:r>
            <a:r>
              <a:rPr lang="en-US" dirty="0" smtClean="0"/>
              <a:t>good optimization </a:t>
            </a:r>
            <a:r>
              <a:rPr lang="en-US" dirty="0"/>
              <a:t>problems</a:t>
            </a:r>
          </a:p>
          <a:p>
            <a:pPr>
              <a:lnSpc>
                <a:spcPct val="120000"/>
              </a:lnSpc>
            </a:pPr>
            <a:r>
              <a:rPr lang="en-US" dirty="0"/>
              <a:t>Find a threshold </a:t>
            </a:r>
          </a:p>
          <a:p>
            <a:pPr>
              <a:lnSpc>
                <a:spcPct val="120000"/>
              </a:lnSpc>
            </a:pPr>
            <a:r>
              <a:rPr lang="en-US" dirty="0"/>
              <a:t>Constraint give a trade off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</a:t>
            </a:r>
            <a:endParaRPr lang="en-US" dirty="0"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807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 animBg="1"/>
      <p:bldP spid="1935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238850"/>
          </a:xfrm>
        </p:spPr>
        <p:txBody>
          <a:bodyPr/>
          <a:lstStyle/>
          <a:p>
            <a:r>
              <a:rPr lang="en-US" sz="2000" b="1" dirty="0"/>
              <a:t>A mathematical model </a:t>
            </a:r>
            <a:r>
              <a:rPr lang="en-US" sz="2000" dirty="0"/>
              <a:t>is an abstract model that uses mathematical language to describe the </a:t>
            </a:r>
            <a:r>
              <a:rPr lang="en-US" sz="2000" dirty="0" err="1"/>
              <a:t>behaviour</a:t>
            </a:r>
            <a:r>
              <a:rPr lang="en-US" sz="2000" dirty="0"/>
              <a:t> of a system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Model </a:t>
            </a:r>
            <a:r>
              <a:rPr lang="en-US" sz="2000" dirty="0" smtClean="0">
                <a:sym typeface="Wingdings"/>
              </a:rPr>
              <a:t> Equation or Algorithm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1/30/15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mathematical </a:t>
            </a:r>
            <a:r>
              <a:rPr lang="en-US" dirty="0" err="1" smtClean="0"/>
              <a:t>modelling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3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Kenapa  Perlu Pemodelan?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Cara </a:t>
            </a:r>
            <a:r>
              <a:rPr lang="en-GB" dirty="0" err="1" smtClean="0"/>
              <a:t>mendasar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quantitatif</a:t>
            </a:r>
            <a:r>
              <a:rPr lang="en-GB" dirty="0" smtClean="0"/>
              <a:t> </a:t>
            </a:r>
            <a:r>
              <a:rPr lang="en-GB" dirty="0" err="1" smtClean="0"/>
              <a:t>untuk</a:t>
            </a:r>
            <a:r>
              <a:rPr lang="en-GB" dirty="0" smtClean="0"/>
              <a:t> </a:t>
            </a:r>
            <a:r>
              <a:rPr lang="en-GB" dirty="0" err="1" smtClean="0"/>
              <a:t>mengerti</a:t>
            </a:r>
            <a:r>
              <a:rPr lang="en-GB" dirty="0" smtClean="0"/>
              <a:t> </a:t>
            </a:r>
            <a:r>
              <a:rPr lang="en-GB" dirty="0" err="1" smtClean="0"/>
              <a:t>suatu</a:t>
            </a:r>
            <a:r>
              <a:rPr lang="en-GB" dirty="0" smtClean="0"/>
              <a:t> </a:t>
            </a:r>
            <a:r>
              <a:rPr lang="en-GB" dirty="0" err="1" smtClean="0"/>
              <a:t>sitem</a:t>
            </a:r>
            <a:r>
              <a:rPr lang="en-GB" dirty="0" smtClean="0"/>
              <a:t> </a:t>
            </a:r>
            <a:r>
              <a:rPr lang="en-GB" dirty="0" err="1" smtClean="0"/>
              <a:t>atau</a:t>
            </a:r>
            <a:r>
              <a:rPr lang="en-GB" dirty="0" smtClean="0"/>
              <a:t> </a:t>
            </a:r>
            <a:r>
              <a:rPr lang="en-GB" dirty="0" err="1" smtClean="0"/>
              <a:t>fenomena</a:t>
            </a:r>
            <a:endParaRPr lang="en-GB" dirty="0" smtClean="0"/>
          </a:p>
          <a:p>
            <a:r>
              <a:rPr lang="en-GB" dirty="0" err="1" smtClean="0"/>
              <a:t>Untuk</a:t>
            </a:r>
            <a:r>
              <a:rPr lang="en-GB" dirty="0" smtClean="0"/>
              <a:t> </a:t>
            </a:r>
            <a:r>
              <a:rPr lang="en-GB" dirty="0" err="1" smtClean="0"/>
              <a:t>memberi</a:t>
            </a:r>
            <a:r>
              <a:rPr lang="en-GB" dirty="0" smtClean="0"/>
              <a:t> </a:t>
            </a:r>
            <a:r>
              <a:rPr lang="en-GB" dirty="0" err="1" smtClean="0"/>
              <a:t>pengalaman</a:t>
            </a:r>
            <a:r>
              <a:rPr lang="en-GB" dirty="0" smtClean="0"/>
              <a:t> </a:t>
            </a:r>
            <a:r>
              <a:rPr lang="en-GB" dirty="0" err="1" smtClean="0"/>
              <a:t>teknik</a:t>
            </a:r>
            <a:r>
              <a:rPr lang="en-GB" dirty="0" smtClean="0"/>
              <a:t> </a:t>
            </a:r>
            <a:r>
              <a:rPr lang="en-GB" dirty="0" err="1" smtClean="0"/>
              <a:t>simulasi</a:t>
            </a:r>
            <a:r>
              <a:rPr lang="en-GB" dirty="0" smtClean="0"/>
              <a:t> </a:t>
            </a:r>
            <a:r>
              <a:rPr lang="en-GB" dirty="0" err="1" smtClean="0"/>
              <a:t>dari</a:t>
            </a:r>
            <a:r>
              <a:rPr lang="en-GB" dirty="0" smtClean="0"/>
              <a:t> </a:t>
            </a:r>
            <a:r>
              <a:rPr lang="en-GB" dirty="0" err="1" smtClean="0"/>
              <a:t>suatu</a:t>
            </a:r>
            <a:r>
              <a:rPr lang="en-GB" dirty="0" smtClean="0"/>
              <a:t> </a:t>
            </a:r>
            <a:r>
              <a:rPr lang="en-GB" dirty="0" err="1" smtClean="0"/>
              <a:t>masalah</a:t>
            </a:r>
            <a:endParaRPr lang="en-GB" dirty="0" smtClean="0"/>
          </a:p>
          <a:p>
            <a:r>
              <a:rPr lang="en-GB" dirty="0" err="1" smtClean="0"/>
              <a:t>Membangun</a:t>
            </a:r>
            <a:r>
              <a:rPr lang="en-GB" dirty="0" smtClean="0"/>
              <a:t> </a:t>
            </a:r>
            <a:r>
              <a:rPr lang="en-GB" dirty="0" err="1" smtClean="0"/>
              <a:t>komunikasi</a:t>
            </a:r>
            <a:r>
              <a:rPr lang="en-GB" dirty="0" smtClean="0"/>
              <a:t> </a:t>
            </a:r>
            <a:r>
              <a:rPr lang="en-GB" dirty="0" err="1" smtClean="0"/>
              <a:t>dengan</a:t>
            </a:r>
            <a:r>
              <a:rPr lang="en-GB" dirty="0" smtClean="0"/>
              <a:t> </a:t>
            </a:r>
            <a:r>
              <a:rPr lang="en-GB" dirty="0" err="1" smtClean="0"/>
              <a:t>praktisi</a:t>
            </a:r>
            <a:r>
              <a:rPr lang="en-GB" dirty="0" smtClean="0"/>
              <a:t>, </a:t>
            </a:r>
            <a:r>
              <a:rPr lang="en-GB" dirty="0" err="1" smtClean="0"/>
              <a:t>profesional</a:t>
            </a:r>
            <a:r>
              <a:rPr lang="en-GB" dirty="0" smtClean="0"/>
              <a:t>,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pengambil</a:t>
            </a:r>
            <a:r>
              <a:rPr lang="en-GB" dirty="0" smtClean="0"/>
              <a:t> </a:t>
            </a:r>
            <a:r>
              <a:rPr lang="en-GB" dirty="0" err="1" smtClean="0"/>
              <a:t>keputusan</a:t>
            </a:r>
            <a:endParaRPr lang="en-GB" dirty="0" smtClean="0"/>
          </a:p>
          <a:p>
            <a:pPr>
              <a:buFontTx/>
              <a:buNone/>
            </a:pP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65188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Pemodelan Matematika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/>
              <a:buChar char="è"/>
            </a:pPr>
            <a:r>
              <a:rPr lang="id-ID" dirty="0" smtClean="0">
                <a:sym typeface="Wingdings" pitchFamily="2" charset="2"/>
              </a:rPr>
              <a:t>Suatu upaya untuk menyatakan suatu masalah nyata melalui bahasa matematika</a:t>
            </a:r>
          </a:p>
          <a:p>
            <a:pPr>
              <a:buFont typeface="Wingdings"/>
              <a:buChar char="è"/>
            </a:pPr>
            <a:endParaRPr lang="id-ID" dirty="0">
              <a:sym typeface="Wingdings" pitchFamily="2" charset="2"/>
            </a:endParaRPr>
          </a:p>
          <a:p>
            <a:pPr marL="0" indent="0">
              <a:buNone/>
            </a:pPr>
            <a:r>
              <a:rPr lang="id-ID" dirty="0" smtClean="0">
                <a:sym typeface="Wingdings" pitchFamily="2" charset="2"/>
              </a:rPr>
              <a:t>Contoh : Harga rumah bisa diprediksi berdasarkan </a:t>
            </a:r>
          </a:p>
          <a:p>
            <a:pPr marL="0" indent="0">
              <a:buNone/>
            </a:pPr>
            <a:r>
              <a:rPr lang="id-ID" dirty="0">
                <a:sym typeface="Wingdings" pitchFamily="2" charset="2"/>
              </a:rPr>
              <a:t> </a:t>
            </a:r>
            <a:r>
              <a:rPr lang="id-ID" dirty="0" smtClean="0">
                <a:sym typeface="Wingdings" pitchFamily="2" charset="2"/>
              </a:rPr>
              <a:t>                lokasi dan luas bangunan  </a:t>
            </a:r>
          </a:p>
          <a:p>
            <a:pPr marL="0" indent="0">
              <a:buNone/>
            </a:pPr>
            <a:r>
              <a:rPr lang="id-ID" dirty="0" smtClean="0">
                <a:sym typeface="Wingdings" pitchFamily="2" charset="2"/>
              </a:rPr>
              <a:t>          </a:t>
            </a:r>
            <a:r>
              <a:rPr lang="id-ID" b="1" dirty="0" smtClean="0">
                <a:sym typeface="Wingdings" pitchFamily="2" charset="2"/>
              </a:rPr>
              <a:t>H = L</a:t>
            </a:r>
            <a:r>
              <a:rPr lang="id-ID" b="1" baseline="30000" dirty="0" smtClean="0">
                <a:sym typeface="Wingdings" pitchFamily="2" charset="2"/>
              </a:rPr>
              <a:t>3</a:t>
            </a:r>
            <a:r>
              <a:rPr lang="id-ID" b="1" dirty="0" smtClean="0">
                <a:sym typeface="Wingdings" pitchFamily="2" charset="2"/>
              </a:rPr>
              <a:t> B</a:t>
            </a:r>
          </a:p>
          <a:p>
            <a:pPr marL="0" indent="0">
              <a:buNone/>
            </a:pPr>
            <a:r>
              <a:rPr lang="id-ID" dirty="0" smtClean="0">
                <a:sym typeface="Wingdings" pitchFamily="2" charset="2"/>
              </a:rPr>
              <a:t>dimana  H : Harga Rumah, </a:t>
            </a:r>
          </a:p>
          <a:p>
            <a:pPr marL="0" indent="0">
              <a:buNone/>
            </a:pPr>
            <a:r>
              <a:rPr lang="id-ID" dirty="0" smtClean="0">
                <a:sym typeface="Wingdings" pitchFamily="2" charset="2"/>
              </a:rPr>
              <a:t>                L : Lokasi Rumah</a:t>
            </a:r>
          </a:p>
          <a:p>
            <a:pPr marL="0" indent="0">
              <a:buNone/>
            </a:pPr>
            <a:r>
              <a:rPr lang="id-ID" dirty="0" smtClean="0">
                <a:sym typeface="Wingdings" pitchFamily="2" charset="2"/>
              </a:rPr>
              <a:t>                B : Luas Bangunan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1303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533400" y="1061864"/>
            <a:ext cx="8332788" cy="1143000"/>
          </a:xfrm>
        </p:spPr>
        <p:txBody>
          <a:bodyPr/>
          <a:lstStyle/>
          <a:p>
            <a:r>
              <a:rPr lang="en-US" b="1" dirty="0" smtClean="0"/>
              <a:t>A </a:t>
            </a:r>
            <a:r>
              <a:rPr lang="en-US" b="1" dirty="0" err="1" smtClean="0"/>
              <a:t>conectivity</a:t>
            </a:r>
            <a:endParaRPr lang="en-US" b="1" dirty="0" smtClean="0"/>
          </a:p>
        </p:txBody>
      </p:sp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 flipH="1" flipV="1">
            <a:off x="5562600" y="2209800"/>
            <a:ext cx="2514600" cy="91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21539272"/>
              </a:avLst>
            </a:prstTxWarp>
          </a:bodyPr>
          <a:lstStyle/>
          <a:p>
            <a:pPr algn="ctr"/>
            <a:r>
              <a:rPr lang="en-US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Real World</a:t>
            </a:r>
          </a:p>
          <a:p>
            <a:pPr algn="ctr"/>
            <a:endParaRPr lang="en-US" sz="14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 flipH="1" flipV="1">
            <a:off x="1676400" y="2133600"/>
            <a:ext cx="1981200" cy="1371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3794"/>
              </a:avLst>
            </a:prstTxWarp>
          </a:bodyPr>
          <a:lstStyle/>
          <a:p>
            <a:pPr algn="ctr"/>
            <a:r>
              <a:rPr lang="en-US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Mathematics</a:t>
            </a:r>
          </a:p>
        </p:txBody>
      </p:sp>
      <p:sp>
        <p:nvSpPr>
          <p:cNvPr id="28678" name="WordArt 6"/>
          <p:cNvSpPr>
            <a:spLocks noChangeArrowheads="1" noChangeShapeType="1" noTextEdit="1"/>
          </p:cNvSpPr>
          <p:nvPr/>
        </p:nvSpPr>
        <p:spPr bwMode="auto">
          <a:xfrm flipH="1" flipV="1">
            <a:off x="4343400" y="4038600"/>
            <a:ext cx="914400" cy="381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21568760"/>
              </a:avLst>
            </a:prstTxWarp>
          </a:bodyPr>
          <a:lstStyle/>
          <a:p>
            <a:pPr algn="ctr"/>
            <a:r>
              <a:rPr lang="en-US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Mind</a:t>
            </a:r>
          </a:p>
        </p:txBody>
      </p:sp>
      <p:sp>
        <p:nvSpPr>
          <p:cNvPr id="11270" name="Oval 7"/>
          <p:cNvSpPr>
            <a:spLocks noChangeArrowheads="1"/>
          </p:cNvSpPr>
          <p:nvPr/>
        </p:nvSpPr>
        <p:spPr bwMode="auto">
          <a:xfrm>
            <a:off x="2133600" y="2743200"/>
            <a:ext cx="1447800" cy="13716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Oval 8"/>
          <p:cNvSpPr>
            <a:spLocks noChangeArrowheads="1"/>
          </p:cNvSpPr>
          <p:nvPr/>
        </p:nvSpPr>
        <p:spPr bwMode="auto">
          <a:xfrm>
            <a:off x="5943600" y="2819400"/>
            <a:ext cx="1447800" cy="1371600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 t="-100000" r="-1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Oval 9"/>
          <p:cNvSpPr>
            <a:spLocks noChangeArrowheads="1"/>
          </p:cNvSpPr>
          <p:nvPr/>
        </p:nvSpPr>
        <p:spPr bwMode="auto">
          <a:xfrm>
            <a:off x="4191000" y="4495800"/>
            <a:ext cx="1447800" cy="1371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Oval 10"/>
          <p:cNvSpPr>
            <a:spLocks noChangeArrowheads="1"/>
          </p:cNvSpPr>
          <p:nvPr/>
        </p:nvSpPr>
        <p:spPr bwMode="auto">
          <a:xfrm>
            <a:off x="2667000" y="3200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Oval 11"/>
          <p:cNvSpPr>
            <a:spLocks noChangeArrowheads="1"/>
          </p:cNvSpPr>
          <p:nvPr/>
        </p:nvSpPr>
        <p:spPr bwMode="auto">
          <a:xfrm>
            <a:off x="6477000" y="3276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Oval 12"/>
          <p:cNvSpPr>
            <a:spLocks noChangeArrowheads="1"/>
          </p:cNvSpPr>
          <p:nvPr/>
        </p:nvSpPr>
        <p:spPr bwMode="auto">
          <a:xfrm>
            <a:off x="4648200" y="4953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H="1" flipV="1">
            <a:off x="2514600" y="4038600"/>
            <a:ext cx="2286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 flipH="1" flipV="1">
            <a:off x="3352800" y="2895600"/>
            <a:ext cx="16764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V="1">
            <a:off x="2819400" y="2819400"/>
            <a:ext cx="3733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2819400" y="3581400"/>
            <a:ext cx="3657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flipH="1">
            <a:off x="4419600" y="3352800"/>
            <a:ext cx="2133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 flipH="1">
            <a:off x="5486400" y="3581400"/>
            <a:ext cx="13716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69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6" grpId="0" animBg="1"/>
      <p:bldP spid="28677" grpId="0" animBg="1"/>
      <p:bldP spid="28678" grpId="0" animBg="1"/>
      <p:bldP spid="28685" grpId="0" animBg="1"/>
      <p:bldP spid="28686" grpId="0" animBg="1"/>
      <p:bldP spid="28687" grpId="0" animBg="1"/>
      <p:bldP spid="28688" grpId="0" animBg="1"/>
      <p:bldP spid="28689" grpId="0" animBg="1"/>
      <p:bldP spid="2869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066800" y="917848"/>
            <a:ext cx="7696200" cy="1143000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Proses</a:t>
            </a:r>
            <a:r>
              <a:rPr lang="en-US" b="1" dirty="0" smtClean="0"/>
              <a:t> </a:t>
            </a:r>
            <a:r>
              <a:rPr lang="en-US" b="1" dirty="0" err="1" smtClean="0"/>
              <a:t>Pemodelan</a:t>
            </a:r>
            <a:r>
              <a:rPr lang="en-US" b="1" dirty="0" smtClean="0"/>
              <a:t> </a:t>
            </a:r>
          </a:p>
        </p:txBody>
      </p:sp>
      <p:pic>
        <p:nvPicPr>
          <p:cNvPr id="12291" name="Picture 3" descr="Problem Cycle Comple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752600"/>
            <a:ext cx="7391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9850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238850"/>
          </a:xfrm>
        </p:spPr>
        <p:txBody>
          <a:bodyPr/>
          <a:lstStyle/>
          <a:p>
            <a:r>
              <a:rPr lang="en-US" sz="2000" b="1" dirty="0" err="1"/>
              <a:t>op·ti·mize</a:t>
            </a:r>
            <a:r>
              <a:rPr lang="en-US" sz="2000" dirty="0"/>
              <a:t>  </a:t>
            </a:r>
          </a:p>
          <a:p>
            <a:r>
              <a:rPr lang="en-US" sz="2000" i="1" dirty="0" err="1"/>
              <a:t>tr.v</a:t>
            </a:r>
            <a:r>
              <a:rPr lang="en-US" sz="2000" i="1" dirty="0"/>
              <a:t>.</a:t>
            </a:r>
            <a:r>
              <a:rPr lang="en-US" sz="2000" dirty="0"/>
              <a:t> </a:t>
            </a:r>
            <a:r>
              <a:rPr lang="en-US" sz="2000" b="1" dirty="0" err="1"/>
              <a:t>op·ti·mized</a:t>
            </a:r>
            <a:r>
              <a:rPr lang="en-US" sz="2000" dirty="0"/>
              <a:t>, </a:t>
            </a:r>
            <a:r>
              <a:rPr lang="en-US" sz="2000" b="1" dirty="0" err="1"/>
              <a:t>op·ti·miz·ing</a:t>
            </a:r>
            <a:r>
              <a:rPr lang="en-US" sz="2000" dirty="0"/>
              <a:t>, </a:t>
            </a:r>
            <a:r>
              <a:rPr lang="en-US" sz="2000" b="1" dirty="0" err="1"/>
              <a:t>op·ti·miz·es</a:t>
            </a:r>
            <a:endParaRPr lang="en-US" sz="2000" dirty="0"/>
          </a:p>
          <a:p>
            <a:r>
              <a:rPr lang="en-US" sz="2000" b="1" dirty="0"/>
              <a:t>1. </a:t>
            </a:r>
            <a:r>
              <a:rPr lang="en-US" sz="2000" dirty="0"/>
              <a:t>To make as perfect or effective as possible.</a:t>
            </a:r>
          </a:p>
          <a:p>
            <a:r>
              <a:rPr lang="en-US" sz="2000" b="1" dirty="0"/>
              <a:t>2. </a:t>
            </a:r>
            <a:r>
              <a:rPr lang="en-US" sz="2000" i="1" dirty="0"/>
              <a:t>Computers</a:t>
            </a:r>
            <a:r>
              <a:rPr lang="en-US" sz="2000" dirty="0"/>
              <a:t> To increase the computing speed and efficiency of (a program), as by rewriting instructions.</a:t>
            </a:r>
          </a:p>
          <a:p>
            <a:r>
              <a:rPr lang="en-US" sz="2000" b="1" dirty="0"/>
              <a:t>3. </a:t>
            </a:r>
            <a:r>
              <a:rPr lang="en-US" sz="2000" dirty="0"/>
              <a:t>To make the most of.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1/30/15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Optimization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50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8" name="Picture 4" descr="Only in Jap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0" y="1356320"/>
            <a:ext cx="416718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7630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_informatika_slid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30351</TotalTime>
  <Words>579</Words>
  <Application>Microsoft Macintosh PowerPoint</Application>
  <PresentationFormat>On-screen Show (4:3)</PresentationFormat>
  <Paragraphs>119</Paragraphs>
  <Slides>23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Office Theme</vt:lpstr>
      <vt:lpstr>template_informatika_slide</vt:lpstr>
      <vt:lpstr>Microsoft Word 97 - 2004 Document</vt:lpstr>
      <vt:lpstr>Equation</vt:lpstr>
      <vt:lpstr>Microsoft Equation</vt:lpstr>
      <vt:lpstr>Modeling and Optimization  1. Dr. Adiwijaya 2. Aang Nuryaman, M.Si </vt:lpstr>
      <vt:lpstr>Nama Dosen  : Adiwijaya NO. HP    : 0822 176 33 999 Email    : adiwijaya@telkomuniversity.ac.id        kang.adiwijaya@gmail.com Blog   :  adiwijaya.staff.telkomuniversity.ac.id</vt:lpstr>
      <vt:lpstr>What is a mathematical modelling </vt:lpstr>
      <vt:lpstr>Kenapa  Perlu Pemodelan?</vt:lpstr>
      <vt:lpstr>Pemodelan Matematika</vt:lpstr>
      <vt:lpstr>A conectivity</vt:lpstr>
      <vt:lpstr>Proses Pemodelan </vt:lpstr>
      <vt:lpstr>What is an Optimization </vt:lpstr>
      <vt:lpstr>PowerPoint Presentation</vt:lpstr>
      <vt:lpstr>What is an Optimization (2) </vt:lpstr>
      <vt:lpstr>Kontribusi pada masalah dalam dunia nyata</vt:lpstr>
      <vt:lpstr>Memulai  Pemodelan</vt:lpstr>
      <vt:lpstr>Contoh : Industri</vt:lpstr>
      <vt:lpstr>Contoh: Roadmap otak manusia</vt:lpstr>
      <vt:lpstr>Rekonstruksi Citra</vt:lpstr>
      <vt:lpstr>Rekonstruksi Citra (2)</vt:lpstr>
      <vt:lpstr>Model aliran TCP</vt:lpstr>
      <vt:lpstr>Model aliran TCP (2)</vt:lpstr>
      <vt:lpstr>Model aliran TCP (3)</vt:lpstr>
      <vt:lpstr>Model aliran TCP (3)</vt:lpstr>
      <vt:lpstr>Model aliran TCP (3)</vt:lpstr>
      <vt:lpstr>Fokus pada Masalah &amp; Model </vt:lpstr>
      <vt:lpstr>How to optimize a system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RENCANA STRATEGIS FAKULTAS INFORMATIKA 2014-2018</dc:title>
  <dc:creator>Mystogan</dc:creator>
  <cp:lastModifiedBy>Kang Adiwijaya</cp:lastModifiedBy>
  <cp:revision>105</cp:revision>
  <dcterms:created xsi:type="dcterms:W3CDTF">2014-08-13T09:59:52Z</dcterms:created>
  <dcterms:modified xsi:type="dcterms:W3CDTF">2015-01-30T01:22:43Z</dcterms:modified>
</cp:coreProperties>
</file>