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7" r:id="rId2"/>
    <p:sldId id="349" r:id="rId3"/>
    <p:sldId id="350" r:id="rId4"/>
    <p:sldId id="351" r:id="rId5"/>
    <p:sldId id="353" r:id="rId6"/>
    <p:sldId id="354" r:id="rId7"/>
    <p:sldId id="355" r:id="rId8"/>
    <p:sldId id="357" r:id="rId9"/>
    <p:sldId id="369" r:id="rId10"/>
    <p:sldId id="363" r:id="rId11"/>
    <p:sldId id="364" r:id="rId12"/>
    <p:sldId id="365" r:id="rId13"/>
    <p:sldId id="366" r:id="rId14"/>
    <p:sldId id="367" r:id="rId15"/>
    <p:sldId id="368" r:id="rId16"/>
  </p:sldIdLst>
  <p:sldSz cx="9144000" cy="6858000" type="screen4x3"/>
  <p:notesSz cx="6888163" cy="9677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BFCFF"/>
    <a:srgbClr val="FCFDFE"/>
    <a:srgbClr val="FBFEFF"/>
    <a:srgbClr val="FFFFFB"/>
    <a:srgbClr val="99663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878" autoAdjust="0"/>
    <p:restoredTop sz="98446" autoAdjust="0"/>
  </p:normalViewPr>
  <p:slideViewPr>
    <p:cSldViewPr>
      <p:cViewPr varScale="1">
        <p:scale>
          <a:sx n="97" d="100"/>
          <a:sy n="97" d="100"/>
        </p:scale>
        <p:origin x="-120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922"/>
    </p:cViewPr>
  </p:sorter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3048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60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3213"/>
            <a:ext cx="298608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193213"/>
            <a:ext cx="298608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3BF54A9-4CC7-43AD-9001-FA230EE8C3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205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60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6088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5525" y="725488"/>
            <a:ext cx="4840288" cy="3630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97400"/>
            <a:ext cx="5049837" cy="435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93213"/>
            <a:ext cx="298608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193213"/>
            <a:ext cx="298608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BB335EE4-AB0D-4DC8-9049-9F29D13361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479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12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Terkait dengan indeks f-ktromatik suatu graf,</a:t>
            </a:r>
            <a:r>
              <a:rPr lang="id-ID" baseline="0" dirty="0" smtClean="0"/>
              <a:t> misalkan diberikan definsi Delta f seperti ini.</a:t>
            </a:r>
          </a:p>
          <a:p>
            <a:r>
              <a:rPr lang="id-ID" baseline="0" dirty="0" smtClean="0"/>
              <a:t>Jelas bahwa batas bawah indeks f-kromatik suatu graf adalah sama dengan Delta-f.</a:t>
            </a:r>
          </a:p>
          <a:p>
            <a:r>
              <a:rPr lang="id-ID" baseline="0" dirty="0" smtClean="0"/>
              <a:t>Pada tahun 1986, Hakimi dan Kariv dengan menggunakan perluasan teorema Vizing, memberikan  batas atas indeks f-kromatik suatu graf G adalah Delta-f + 1.</a:t>
            </a:r>
          </a:p>
          <a:p>
            <a:r>
              <a:rPr lang="id-ID" baseline="0" dirty="0" smtClean="0"/>
              <a:t>Selanjutnya, himpunan graf dengan indeks f-kromatik  sama dengan Delta-f dinamakan kelas Cf1.</a:t>
            </a:r>
          </a:p>
          <a:p>
            <a:pPr defTabSz="946587" eaLnBrk="1" hangingPunct="1">
              <a:defRPr/>
            </a:pPr>
            <a:r>
              <a:rPr lang="id-ID" baseline="0" dirty="0" smtClean="0"/>
              <a:t>dan, himpunan graf dengan indeks f-kromatik  sama dengan Delta-f+1 dinamakan kelas Cf2.</a:t>
            </a:r>
          </a:p>
          <a:p>
            <a:pPr defTabSz="946587" eaLnBrk="1" hangingPunct="1">
              <a:defRPr/>
            </a:pPr>
            <a:r>
              <a:rPr lang="id-ID" baseline="0" dirty="0" smtClean="0"/>
              <a:t>Dengan demikian, suatu graf akan termasuk dalam kelas Cf1 atau Cf2 bergantung pada struktur graf dan nilai fungsi f untuk setiap titiknya.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13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,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Cf2,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cakupan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sembarang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Cf2.</a:t>
            </a:r>
          </a:p>
          <a:p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konstanta</a:t>
            </a:r>
            <a:r>
              <a:rPr lang="en-US" dirty="0" smtClean="0"/>
              <a:t> k yang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f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derajatnya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)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H1 </a:t>
            </a:r>
            <a:r>
              <a:rPr lang="en-US" dirty="0" err="1" smtClean="0"/>
              <a:t>dan</a:t>
            </a:r>
            <a:r>
              <a:rPr lang="en-US" dirty="0" smtClean="0"/>
              <a:t> H2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berukuran</a:t>
            </a:r>
            <a:r>
              <a:rPr lang="en-US" dirty="0" smtClean="0"/>
              <a:t> </a:t>
            </a:r>
            <a:r>
              <a:rPr lang="en-US" dirty="0" err="1" smtClean="0"/>
              <a:t>ganjil</a:t>
            </a:r>
            <a:r>
              <a:rPr lang="en-US" dirty="0" smtClean="0"/>
              <a:t> (11 </a:t>
            </a:r>
            <a:r>
              <a:rPr lang="en-US" dirty="0" err="1" smtClean="0"/>
              <a:t>dan</a:t>
            </a:r>
            <a:r>
              <a:rPr lang="en-US" dirty="0" smtClean="0"/>
              <a:t> 9)</a:t>
            </a:r>
          </a:p>
          <a:p>
            <a:r>
              <a:rPr lang="en-US" dirty="0" err="1" smtClean="0"/>
              <a:t>Kedua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graf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tersebut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tidak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teratur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namun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keduanya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termasuk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Cf2 </a:t>
            </a: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14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f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W8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Konjektur</a:t>
            </a:r>
            <a:r>
              <a:rPr lang="en-US" dirty="0" smtClean="0"/>
              <a:t> Yu,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Cf2.</a:t>
            </a:r>
          </a:p>
          <a:p>
            <a:r>
              <a:rPr lang="en-US" dirty="0" err="1" smtClean="0"/>
              <a:t>Kmai</a:t>
            </a:r>
            <a:r>
              <a:rPr lang="en-US" dirty="0" smtClean="0"/>
              <a:t>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W8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konsdsi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dikonstruksi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pewarnaan</a:t>
            </a:r>
            <a:r>
              <a:rPr lang="en-US" baseline="0" dirty="0" smtClean="0"/>
              <a:t> f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warna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15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Selanjutnya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pewarnaan</a:t>
            </a:r>
            <a:r>
              <a:rPr lang="en-US" dirty="0" smtClean="0"/>
              <a:t> f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W8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premis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Konjektur</a:t>
            </a:r>
            <a:r>
              <a:rPr lang="en-US" dirty="0" smtClean="0"/>
              <a:t> Yu,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Cf2.</a:t>
            </a:r>
          </a:p>
          <a:p>
            <a:r>
              <a:rPr lang="en-US" dirty="0" err="1" smtClean="0"/>
              <a:t>Kmai</a:t>
            </a:r>
            <a:r>
              <a:rPr lang="en-US" dirty="0" smtClean="0"/>
              <a:t> </a:t>
            </a: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disini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graf</a:t>
            </a:r>
            <a:r>
              <a:rPr lang="en-US" dirty="0" smtClean="0"/>
              <a:t> W8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dalam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konsdsi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ini</a:t>
            </a:r>
            <a:r>
              <a:rPr lang="en-US" baseline="0" dirty="0" smtClean="0"/>
              <a:t> , </a:t>
            </a:r>
            <a:r>
              <a:rPr lang="en-US" baseline="0" dirty="0" err="1" smtClean="0"/>
              <a:t>dapat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dikonstruksi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suatu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pewarnaan</a:t>
            </a:r>
            <a:r>
              <a:rPr lang="en-US" baseline="0" dirty="0" smtClean="0"/>
              <a:t> f </a:t>
            </a:r>
            <a:r>
              <a:rPr lang="en-US" baseline="0" dirty="0" err="1" smtClean="0"/>
              <a:t>dengan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menggunakan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tiga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buah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warna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D7C360-D486-4EE1-AB4E-5B710784CBA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EE1E95-CFC9-4F76-8B69-8BF4278E4D5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5572E5-547E-4798-9E53-570CC492984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12FF5-434E-42E0-8AA5-46E70B108DBC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299C2E-C930-42B9-A625-6D75A5F50763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9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Kembali pada model proses transfer file pada suatu jaringan komputer.</a:t>
            </a:r>
          </a:p>
          <a:p>
            <a:r>
              <a:rPr lang="id-ID" dirty="0">
                <a:latin typeface="Arial" charset="0"/>
                <a:cs typeface="Arial" charset="0"/>
              </a:rPr>
              <a:t>Jika setiap komputer v memiliki port komunikasi yang</a:t>
            </a:r>
          </a:p>
          <a:p>
            <a:r>
              <a:rPr lang="id-ID" dirty="0">
                <a:latin typeface="Arial" charset="0"/>
                <a:cs typeface="Arial" charset="0"/>
              </a:rPr>
              <a:t>terbatas sebesar f(v) dan diasumsikan bahwa waktu yang dibutuhkan untuk pengiriman</a:t>
            </a:r>
          </a:p>
          <a:p>
            <a:r>
              <a:rPr lang="id-ID" dirty="0">
                <a:latin typeface="Arial" charset="0"/>
                <a:cs typeface="Arial" charset="0"/>
              </a:rPr>
              <a:t>setiap file adalah sama, maka penentuan minimum waktu yang diperlukan</a:t>
            </a:r>
          </a:p>
          <a:p>
            <a:r>
              <a:rPr lang="id-ID" dirty="0">
                <a:latin typeface="Arial" charset="0"/>
                <a:cs typeface="Arial" charset="0"/>
              </a:rPr>
              <a:t>dalam proses pengiriman semua file pada jaringan komputer tersebut identik dengan</a:t>
            </a:r>
          </a:p>
          <a:p>
            <a:r>
              <a:rPr lang="id-ID" dirty="0">
                <a:latin typeface="Arial" charset="0"/>
                <a:cs typeface="Arial" charset="0"/>
              </a:rPr>
              <a:t>penentuan indeks f-kromatik G.</a:t>
            </a:r>
          </a:p>
          <a:p>
            <a:r>
              <a:rPr lang="id-ID" dirty="0">
                <a:latin typeface="Arial" charset="0"/>
                <a:cs typeface="Arial" charset="0"/>
              </a:rPr>
              <a:t>Dalam hal ini, waktu yang diperlukan untuk proses pengiriman semua file pada jaringan komputer tersebut </a:t>
            </a:r>
          </a:p>
          <a:p>
            <a:r>
              <a:rPr lang="id-ID" dirty="0">
                <a:latin typeface="Arial" charset="0"/>
                <a:cs typeface="Arial" charset="0"/>
              </a:rPr>
              <a:t>Adalah sebanyak dua slot waktu. 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10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>
                <a:latin typeface="Arial" charset="0"/>
                <a:cs typeface="Arial" charset="0"/>
              </a:rPr>
              <a:t>Selanjutnya, Minimum banyak warna yang digunakan untuk suatu pewarnaan-f pada G dinamakan </a:t>
            </a:r>
            <a:r>
              <a:rPr lang="da-DK" dirty="0">
                <a:latin typeface="Arial" charset="0"/>
                <a:cs typeface="Arial" charset="0"/>
              </a:rPr>
              <a:t>indeks f-kromatik</a:t>
            </a:r>
            <a:r>
              <a:rPr lang="id-ID" dirty="0">
                <a:latin typeface="Arial" charset="0"/>
                <a:cs typeface="Arial" charset="0"/>
              </a:rPr>
              <a:t> dari G.</a:t>
            </a:r>
          </a:p>
          <a:p>
            <a:r>
              <a:rPr lang="id-ID" dirty="0">
                <a:latin typeface="Arial" charset="0"/>
                <a:cs typeface="Arial" charset="0"/>
              </a:rPr>
              <a:t>Pada tahun 1081, Holyer telah menunjukkan bahwa penentuan indeks kromatik suatu graf sembarang merupakan masalah NP-complete. Karena pewarnaan-f merupakan perumuman dari pewarnaan sisi sejati, maka </a:t>
            </a:r>
          </a:p>
          <a:p>
            <a:r>
              <a:rPr lang="id-ID" dirty="0">
                <a:latin typeface="Arial" charset="0"/>
                <a:cs typeface="Arial" charset="0"/>
              </a:rPr>
              <a:t>Masalah penentuan indeks f-kromatik suatu graf G sembarang juga merupakan masalah NP-complete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6E592-0B3C-445B-AE8A-F663AB986A50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>
                <a:latin typeface="Arial" charset="0"/>
                <a:cs typeface="Arial" charset="0"/>
              </a:rPr>
              <a:t>Indeks f-kromatik suatu graf sangat dipengaruhi oleh struktur graf dan nilai fungsi </a:t>
            </a:r>
            <a:r>
              <a:rPr lang="sv-SE" dirty="0">
                <a:latin typeface="Arial" charset="0"/>
                <a:cs typeface="Arial" charset="0"/>
              </a:rPr>
              <a:t>f untuk setiap titik pada graf tersebut</a:t>
            </a:r>
            <a:r>
              <a:rPr lang="id-ID" dirty="0">
                <a:latin typeface="Arial" charset="0"/>
                <a:cs typeface="Arial" charset="0"/>
              </a:rPr>
              <a:t> </a:t>
            </a:r>
            <a:endParaRPr lang="en-US" dirty="0" smtClean="0"/>
          </a:p>
          <a:p>
            <a:r>
              <a:rPr lang="id-ID" dirty="0" smtClean="0"/>
              <a:t>Berikut adalah ilustrasi pewarnaan-f pada suatu graf.</a:t>
            </a:r>
          </a:p>
          <a:p>
            <a:r>
              <a:rPr lang="id-ID" dirty="0" smtClean="0"/>
              <a:t>Diberikan suatu</a:t>
            </a:r>
            <a:r>
              <a:rPr lang="id-ID" baseline="0" dirty="0" smtClean="0"/>
              <a:t> graf G seperti pada slide dengan fungsi f pada setiap titiknya seperti ini.</a:t>
            </a:r>
          </a:p>
          <a:p>
            <a:r>
              <a:rPr lang="id-ID" baseline="0" dirty="0" smtClean="0"/>
              <a:t>Dapat dikonstruksi pewarnaan-f pada G paling tidak menggunakan tiga buah warna . </a:t>
            </a:r>
          </a:p>
          <a:p>
            <a:r>
              <a:rPr lang="id-ID" baseline="0" dirty="0" smtClean="0"/>
              <a:t>Namun demikian, jika nilai fungsi f pada titik v6 berubah yang semula sama dengan dua menjaadi sama dengan tiga,</a:t>
            </a:r>
          </a:p>
          <a:p>
            <a:r>
              <a:rPr lang="id-ID" baseline="0" dirty="0" smtClean="0"/>
              <a:t>Maka </a:t>
            </a:r>
            <a:r>
              <a:rPr lang="en-US" baseline="0" dirty="0" smtClean="0"/>
              <a:t> </a:t>
            </a:r>
            <a:r>
              <a:rPr lang="id-ID" baseline="0" dirty="0" smtClean="0"/>
              <a:t>pewarnaanf pada G dapat dikonstruksi menggunakan dengan dua warna. </a:t>
            </a:r>
          </a:p>
          <a:p>
            <a:r>
              <a:rPr lang="id-ID" baseline="0" dirty="0" smtClean="0"/>
              <a:t>Hal lain dapat dilihat sebagai berikut.</a:t>
            </a:r>
          </a:p>
          <a:p>
            <a:r>
              <a:rPr lang="id-ID" baseline="0" dirty="0" smtClean="0"/>
              <a:t>Jika satu buah sisi, yakni e11 pada graf G dihapus. Dengan definisi fungsi  f yang sama pada kondisi awal. </a:t>
            </a:r>
          </a:p>
          <a:p>
            <a:r>
              <a:rPr lang="id-ID" baseline="0" dirty="0" smtClean="0"/>
              <a:t>Maka pewarnaan-f pada G dapat dikonstruksi dengan menggunakan dua buah warna. </a:t>
            </a:r>
          </a:p>
          <a:p>
            <a:r>
              <a:rPr lang="id-ID" baseline="0" dirty="0" smtClean="0"/>
              <a:t>Hal ini menunjukkan bahwa minimum banyak warna yang diperlukan dalam peewarnaan-f bergantung pada struktur graf dan definisi fungsi f untuk setiap titiknya. 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Haga clic para modificar el estilo de título del patrón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CB722ED7-151E-4DCC-AFBD-19E67E76D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C5527-9838-4FD6-89BF-198D83C5D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B1D54-9224-434E-8302-16EB9A7DC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A0C80-8B4B-4657-87FC-6C6027B60A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90600" y="4572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90600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58000" y="60960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FE9FA6-3FBB-4B30-9D16-5F4F0F28D9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1C22A-22DF-4D4A-A07A-57ACDD1D4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85318-950F-4D4D-8306-F5DB82E95E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A2872-295A-47F3-8A1C-D680CC097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12B7A-52BF-4E85-8539-E37A7231BF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F218C-C2EC-4101-9FBE-026CA20DB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9316B-93E4-4C1E-925B-BC0F11A07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A606F-F91E-4421-9470-E580C3716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E5906-B23C-4D0A-969F-B9210AB48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  <p:pic>
          <p:nvPicPr>
            <p:cNvPr id="10249" name="Picture 4" descr="A:\minispir.GIF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3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charset="0"/>
              </a:endParaRPr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título del patrón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Bayesian Network-based Retrieval Models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E1A5324A-3CF1-4E79-8331-AC59D334E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84" r:id="rId12"/>
    <p:sldLayoutId id="2147483685" r:id="rId1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slide" Target="slide3.xml"/><Relationship Id="rId5" Type="http://schemas.openxmlformats.org/officeDocument/2006/relationships/oleObject" Target="../embeddings/oleObject1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620000" cy="2819400"/>
          </a:xfrm>
          <a:ln w="76200" cmpd="tri">
            <a:solidFill>
              <a:schemeClr val="tx1"/>
            </a:solidFill>
          </a:ln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Optimization on Some </a:t>
            </a:r>
            <a:r>
              <a:rPr lang="en-US" sz="4000" b="1" dirty="0" err="1" smtClean="0">
                <a:solidFill>
                  <a:schemeClr val="tx1"/>
                </a:solidFill>
              </a:rPr>
              <a:t>Gra</a:t>
            </a:r>
            <a:r>
              <a:rPr lang="id-ID" sz="4000" b="1" dirty="0" smtClean="0">
                <a:solidFill>
                  <a:schemeClr val="tx1"/>
                </a:solidFill>
              </a:rPr>
              <a:t>ph </a:t>
            </a:r>
            <a:r>
              <a:rPr lang="en-US" sz="4000" b="1" dirty="0" smtClean="0">
                <a:solidFill>
                  <a:schemeClr val="tx1"/>
                </a:solidFill>
              </a:rPr>
              <a:t>Based </a:t>
            </a:r>
            <a:r>
              <a:rPr lang="id-ID" sz="4000" b="1" dirty="0" smtClean="0">
                <a:solidFill>
                  <a:schemeClr val="tx1"/>
                </a:solidFill>
              </a:rPr>
              <a:t>Models </a:t>
            </a:r>
            <a:br>
              <a:rPr lang="id-ID" sz="4000" b="1" dirty="0" smtClean="0">
                <a:solidFill>
                  <a:schemeClr val="tx1"/>
                </a:solidFill>
              </a:rPr>
            </a:br>
            <a:r>
              <a:rPr lang="id-ID" b="1" dirty="0" smtClean="0">
                <a:solidFill>
                  <a:schemeClr val="tx1"/>
                </a:solidFill>
              </a:rPr>
              <a:t/>
            </a:r>
            <a:br>
              <a:rPr lang="id-ID" b="1" dirty="0" smtClean="0">
                <a:solidFill>
                  <a:schemeClr val="tx1"/>
                </a:solidFill>
              </a:rPr>
            </a:br>
            <a:endParaRPr lang="es-ES_tradnl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68252" y="2564918"/>
            <a:ext cx="7618548" cy="1321282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32248" y="4432012"/>
            <a:ext cx="7618548" cy="57095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innerShdw blurRad="63500" dist="50800" dir="162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54826" y="4261406"/>
            <a:ext cx="7586402" cy="996393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263" y="4413807"/>
            <a:ext cx="7200654" cy="767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0259" y="2705135"/>
            <a:ext cx="7423853" cy="102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ambria" pitchFamily="18" charset="0"/>
              </a:rPr>
              <a:t>Indeks</a:t>
            </a:r>
            <a:r>
              <a:rPr lang="en-US" b="1" dirty="0">
                <a:latin typeface="Cambria" pitchFamily="18" charset="0"/>
              </a:rPr>
              <a:t>  </a:t>
            </a:r>
            <a:r>
              <a:rPr lang="en-US" b="1" i="1" dirty="0" smtClean="0">
                <a:latin typeface="Cambria" pitchFamily="18" charset="0"/>
              </a:rPr>
              <a:t>f</a:t>
            </a:r>
            <a:r>
              <a:rPr lang="en-US" b="1" dirty="0" smtClean="0">
                <a:latin typeface="Cambria" pitchFamily="18" charset="0"/>
              </a:rPr>
              <a:t>-</a:t>
            </a:r>
            <a:r>
              <a:rPr lang="en-US" b="1" dirty="0" err="1" smtClean="0">
                <a:latin typeface="Cambria" pitchFamily="18" charset="0"/>
              </a:rPr>
              <a:t>Kromatik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3069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867714" y="1752600"/>
            <a:ext cx="8136904" cy="4343400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7775" y="2826994"/>
            <a:ext cx="6900714" cy="3088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3739" y="2234232"/>
            <a:ext cx="7308038" cy="386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7774" y="2888436"/>
            <a:ext cx="7331659" cy="3027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7774" y="2805884"/>
            <a:ext cx="2686226" cy="2606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6858000" y="4495800"/>
            <a:ext cx="1785312" cy="3822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3765544">
            <a:off x="5933641" y="3751041"/>
            <a:ext cx="634283" cy="193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 rot="4270401">
            <a:off x="3249991" y="3703464"/>
            <a:ext cx="666888" cy="25996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err="1">
                <a:latin typeface="Cambria" pitchFamily="18" charset="0"/>
              </a:rPr>
              <a:t>Ilustrasi</a:t>
            </a:r>
            <a:r>
              <a:rPr lang="en-US" sz="2400" b="1" dirty="0">
                <a:latin typeface="Cambria" pitchFamily="18" charset="0"/>
              </a:rPr>
              <a:t>  </a:t>
            </a:r>
            <a:r>
              <a:rPr lang="en-US" sz="2400" b="1" dirty="0" err="1">
                <a:latin typeface="Cambria" pitchFamily="18" charset="0"/>
              </a:rPr>
              <a:t>Pewaarnaan</a:t>
            </a:r>
            <a:r>
              <a:rPr lang="en-US" sz="2400" b="1" dirty="0">
                <a:latin typeface="Cambria" pitchFamily="18" charset="0"/>
              </a:rPr>
              <a:t>-</a:t>
            </a:r>
            <a:r>
              <a:rPr lang="en-US" sz="2400" b="1" i="1" dirty="0">
                <a:latin typeface="Cambria" pitchFamily="18" charset="0"/>
              </a:rPr>
              <a:t>f  </a:t>
            </a:r>
            <a:r>
              <a:rPr lang="en-US" sz="2400" b="1" dirty="0" err="1">
                <a:latin typeface="Cambria" pitchFamily="18" charset="0"/>
              </a:rPr>
              <a:t>dengan</a:t>
            </a:r>
            <a:r>
              <a:rPr lang="en-US" sz="2400" b="1" dirty="0">
                <a:latin typeface="Cambria" pitchFamily="18" charset="0"/>
              </a:rPr>
              <a:t>  minimum </a:t>
            </a:r>
            <a:r>
              <a:rPr lang="en-US" sz="2400" b="1" dirty="0" err="1">
                <a:latin typeface="Cambria" pitchFamily="18" charset="0"/>
              </a:rPr>
              <a:t>banyak</a:t>
            </a:r>
            <a:r>
              <a:rPr lang="en-US" sz="2400" b="1" dirty="0">
                <a:latin typeface="Cambria" pitchFamily="18" charset="0"/>
              </a:rPr>
              <a:t> </a:t>
            </a:r>
            <a:r>
              <a:rPr lang="en-US" sz="2400" b="1" dirty="0" err="1">
                <a:latin typeface="Cambria" pitchFamily="18" charset="0"/>
              </a:rPr>
              <a:t>warna</a:t>
            </a:r>
            <a:r>
              <a:rPr lang="en-US" sz="2400" b="1" dirty="0">
                <a:latin typeface="Cambria" pitchFamily="18" charset="0"/>
              </a:rPr>
              <a:t/>
            </a:r>
            <a:br>
              <a:rPr lang="en-US" sz="2400" b="1" dirty="0">
                <a:latin typeface="Cambria" pitchFamily="18" charset="0"/>
              </a:rPr>
            </a:b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2257752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1" grpId="0" animBg="1"/>
      <p:bldP spid="31" grpId="1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755068" y="4951182"/>
            <a:ext cx="8103252" cy="91621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innerShdw blurRad="63500" dist="50800" dir="162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78372" y="4956224"/>
            <a:ext cx="8069061" cy="892108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77" y="5004808"/>
            <a:ext cx="8010708" cy="78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763452" y="3388864"/>
            <a:ext cx="8103252" cy="1038375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innerShdw blurRad="63500" dist="50800" dir="162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86756" y="3200400"/>
            <a:ext cx="8069061" cy="1203535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63452" y="1945914"/>
            <a:ext cx="8103252" cy="916218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innerShdw blurRad="63500" dist="50800" dir="162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86756" y="1752600"/>
            <a:ext cx="8069061" cy="1090464"/>
          </a:xfrm>
          <a:prstGeom prst="roundRect">
            <a:avLst/>
          </a:prstGeom>
          <a:solidFill>
            <a:schemeClr val="tx1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dir="5400000" algn="t" rotWithShape="0">
              <a:srgbClr val="00206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085" y="1828800"/>
            <a:ext cx="7863916" cy="95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081" y="3274322"/>
            <a:ext cx="7829724" cy="1069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Index f-Chromatic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8461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79512" y="1196752"/>
            <a:ext cx="8754938" cy="49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id-ID" sz="32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209800"/>
            <a:ext cx="6115050" cy="3028950"/>
          </a:xfrm>
          <a:prstGeom prst="rect">
            <a:avLst/>
          </a:prstGeom>
          <a:noFill/>
          <a:ln w="9525">
            <a:solidFill>
              <a:srgbClr val="363080"/>
            </a:solidFill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pewarnaan-f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9659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79512" y="1196752"/>
            <a:ext cx="8754938" cy="4946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spcBef>
                <a:spcPts val="600"/>
              </a:spcBef>
              <a:buClr>
                <a:schemeClr val="accent1"/>
              </a:buClr>
              <a:buSzPct val="80000"/>
            </a:pPr>
            <a:endParaRPr lang="id-ID" sz="3200" dirty="0">
              <a:solidFill>
                <a:srgbClr val="FFFF00"/>
              </a:solidFill>
              <a:latin typeface="Gill Sans MT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97732" y="2600908"/>
            <a:ext cx="2412268" cy="2412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5126" y="2508498"/>
            <a:ext cx="6739674" cy="32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Contoh pewarnaan-f</a:t>
            </a:r>
          </a:p>
        </p:txBody>
      </p:sp>
    </p:spTree>
    <p:extLst>
      <p:ext uri="{BB962C8B-B14F-4D97-AF65-F5344CB8AC3E}">
        <p14:creationId xmlns:p14="http://schemas.microsoft.com/office/powerpoint/2010/main" val="19215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1066800" y="1524000"/>
            <a:ext cx="7867650" cy="461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0" indent="-457200">
              <a:spcBef>
                <a:spcPts val="6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id-ID" sz="3200" dirty="0" smtClean="0">
                <a:solidFill>
                  <a:srgbClr val="000090"/>
                </a:solidFill>
                <a:latin typeface="Gill Sans MT" pitchFamily="34" charset="0"/>
              </a:rPr>
              <a:t>Indeks f-kromatik beberapa graf</a:t>
            </a:r>
          </a:p>
          <a:p>
            <a:pPr marL="82550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id-ID" sz="3200">
                <a:solidFill>
                  <a:srgbClr val="000090"/>
                </a:solidFill>
                <a:latin typeface="Gill Sans MT" pitchFamily="34" charset="0"/>
              </a:rPr>
              <a:t>	</a:t>
            </a:r>
            <a:r>
              <a:rPr lang="id-ID" sz="3200" smtClean="0">
                <a:solidFill>
                  <a:srgbClr val="000090"/>
                </a:solidFill>
                <a:latin typeface="Gill Sans MT" pitchFamily="34" charset="0"/>
              </a:rPr>
              <a:t>Pn, Cn, Wn, Kn </a:t>
            </a:r>
            <a:endParaRPr lang="id-ID" sz="3200" dirty="0" smtClean="0">
              <a:solidFill>
                <a:srgbClr val="000090"/>
              </a:solidFill>
              <a:latin typeface="Gill Sans MT" pitchFamily="34" charset="0"/>
            </a:endParaRPr>
          </a:p>
          <a:p>
            <a:pPr marL="539750" indent="-457200">
              <a:spcBef>
                <a:spcPts val="600"/>
              </a:spcBef>
              <a:buClr>
                <a:schemeClr val="accent1"/>
              </a:buClr>
              <a:buSzPct val="80000"/>
              <a:buFont typeface="Arial"/>
              <a:buChar char="•"/>
            </a:pPr>
            <a:r>
              <a:rPr lang="id-ID" sz="3200" dirty="0" smtClean="0">
                <a:solidFill>
                  <a:srgbClr val="000090"/>
                </a:solidFill>
                <a:latin typeface="Gill Sans MT" pitchFamily="34" charset="0"/>
              </a:rPr>
              <a:t>Algoritma Konstruksi Pewarnaa-f</a:t>
            </a:r>
            <a:endParaRPr lang="id-ID" sz="3200" dirty="0">
              <a:solidFill>
                <a:srgbClr val="000090"/>
              </a:solidFill>
              <a:latin typeface="Gill Sans MT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Indeks </a:t>
            </a:r>
            <a:r>
              <a:rPr lang="id-ID" i="1" dirty="0" smtClean="0"/>
              <a:t>f</a:t>
            </a:r>
            <a:r>
              <a:rPr lang="id-ID" dirty="0" smtClean="0"/>
              <a:t>-Kromatik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8972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74638"/>
            <a:ext cx="7499350" cy="1011237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Graph  </a:t>
            </a:r>
            <a:r>
              <a:rPr lang="id-ID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id-ID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id-ID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r>
              <a:rPr lang="id-ID" sz="32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id-ID" sz="32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22906" y="1428736"/>
            <a:ext cx="1934780" cy="857256"/>
          </a:xfrm>
          <a:prstGeom prst="roundRect">
            <a:avLst/>
          </a:prstGeom>
          <a:solidFill>
            <a:schemeClr val="bg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G</a:t>
            </a:r>
            <a:r>
              <a:rPr lang="id-ID" dirty="0"/>
              <a:t>raph  Coloring</a:t>
            </a:r>
            <a:endParaRPr lang="en-US" dirty="0"/>
          </a:p>
        </p:txBody>
      </p:sp>
      <p:sp>
        <p:nvSpPr>
          <p:cNvPr id="10" name="Striped Right Arrow 9"/>
          <p:cNvSpPr/>
          <p:nvPr/>
        </p:nvSpPr>
        <p:spPr>
          <a:xfrm rot="8613877">
            <a:off x="2160588" y="2530470"/>
            <a:ext cx="957262" cy="163512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546754">
            <a:off x="3498830" y="2257420"/>
            <a:ext cx="1192213" cy="436562"/>
            <a:chOff x="5500694" y="3236374"/>
            <a:chExt cx="1115334" cy="780912"/>
          </a:xfrm>
        </p:grpSpPr>
        <p:sp>
          <p:nvSpPr>
            <p:cNvPr id="13" name="Striped Right Arrow 12"/>
            <p:cNvSpPr/>
            <p:nvPr/>
          </p:nvSpPr>
          <p:spPr>
            <a:xfrm rot="1532530">
              <a:off x="5629254" y="3705538"/>
              <a:ext cx="986127" cy="309526"/>
            </a:xfrm>
            <a:prstGeom prst="striped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12" name="Rectangle 13"/>
            <p:cNvSpPr>
              <a:spLocks noChangeArrowheads="1"/>
            </p:cNvSpPr>
            <p:nvPr/>
          </p:nvSpPr>
          <p:spPr bwMode="auto">
            <a:xfrm>
              <a:off x="5500694" y="3236374"/>
              <a:ext cx="571504" cy="55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47688" lvl="1" indent="-200025" algn="ctr">
                <a:spcBef>
                  <a:spcPts val="250"/>
                </a:spcBef>
                <a:buClr>
                  <a:schemeClr val="accent1"/>
                </a:buClr>
                <a:buSzPct val="100000"/>
              </a:pPr>
              <a:endParaRPr lang="en-US" sz="1400" b="1">
                <a:solidFill>
                  <a:srgbClr val="FF0000"/>
                </a:solidFill>
                <a:latin typeface="Gill Sans MT" pitchFamily="34" charset="0"/>
              </a:endParaRPr>
            </a:p>
          </p:txBody>
        </p:sp>
      </p:grpSp>
      <p:sp>
        <p:nvSpPr>
          <p:cNvPr id="15" name="Rounded Rectangle 14"/>
          <p:cNvSpPr/>
          <p:nvPr/>
        </p:nvSpPr>
        <p:spPr>
          <a:xfrm>
            <a:off x="1357290" y="3000372"/>
            <a:ext cx="1500198" cy="714380"/>
          </a:xfrm>
          <a:prstGeom prst="roundRect">
            <a:avLst/>
          </a:prstGeom>
          <a:solidFill>
            <a:schemeClr val="bg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Vertex Coloring 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3778198" y="3000372"/>
            <a:ext cx="1616109" cy="714380"/>
          </a:xfrm>
          <a:prstGeom prst="roundRect">
            <a:avLst/>
          </a:prstGeom>
          <a:solidFill>
            <a:schemeClr val="bg2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/>
              <a:t>Edge  Coloring</a:t>
            </a:r>
            <a:endParaRPr lang="en-US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 rot="3758612">
            <a:off x="4226656" y="3840492"/>
            <a:ext cx="1208088" cy="658813"/>
            <a:chOff x="5500694" y="3357562"/>
            <a:chExt cx="1115334" cy="659724"/>
          </a:xfrm>
        </p:grpSpPr>
        <p:sp>
          <p:nvSpPr>
            <p:cNvPr id="19" name="Striped Right Arrow 18"/>
            <p:cNvSpPr/>
            <p:nvPr/>
          </p:nvSpPr>
          <p:spPr>
            <a:xfrm rot="1532530">
              <a:off x="5628993" y="3706079"/>
              <a:ext cx="986360" cy="309991"/>
            </a:xfrm>
            <a:prstGeom prst="striped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10" name="Rectangle 19"/>
            <p:cNvSpPr>
              <a:spLocks noChangeArrowheads="1"/>
            </p:cNvSpPr>
            <p:nvPr/>
          </p:nvSpPr>
          <p:spPr bwMode="auto">
            <a:xfrm>
              <a:off x="5500694" y="3357562"/>
              <a:ext cx="5715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47688" lvl="1" indent="-200025" algn="ctr">
                <a:spcBef>
                  <a:spcPts val="250"/>
                </a:spcBef>
                <a:buClr>
                  <a:schemeClr val="accent1"/>
                </a:buClr>
                <a:buSzPct val="100000"/>
              </a:pPr>
              <a:endParaRPr lang="en-US" sz="1400" b="1">
                <a:solidFill>
                  <a:srgbClr val="FF0000"/>
                </a:solidFill>
                <a:latin typeface="Gill Sans MT" pitchFamily="34" charset="0"/>
              </a:endParaRPr>
            </a:p>
          </p:txBody>
        </p:sp>
      </p:grpSp>
      <p:sp>
        <p:nvSpPr>
          <p:cNvPr id="24" name="Rounded Rectangle 23"/>
          <p:cNvSpPr/>
          <p:nvPr/>
        </p:nvSpPr>
        <p:spPr>
          <a:xfrm>
            <a:off x="3679795" y="5072074"/>
            <a:ext cx="2178089" cy="704856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f-coloring</a:t>
            </a:r>
            <a:r>
              <a:rPr lang="id-ID" sz="2400" b="1" dirty="0">
                <a:solidFill>
                  <a:srgbClr val="7030A0"/>
                </a:solidFill>
              </a:rPr>
              <a:t> </a:t>
            </a:r>
          </a:p>
        </p:txBody>
      </p:sp>
      <p:grpSp>
        <p:nvGrpSpPr>
          <p:cNvPr id="5" name="Group 17"/>
          <p:cNvGrpSpPr>
            <a:grpSpLocks/>
          </p:cNvGrpSpPr>
          <p:nvPr/>
        </p:nvGrpSpPr>
        <p:grpSpPr bwMode="auto">
          <a:xfrm rot="3758612">
            <a:off x="1512012" y="3840492"/>
            <a:ext cx="1208088" cy="658813"/>
            <a:chOff x="5500694" y="3357562"/>
            <a:chExt cx="1115334" cy="659724"/>
          </a:xfrm>
        </p:grpSpPr>
        <p:sp>
          <p:nvSpPr>
            <p:cNvPr id="20" name="Striped Right Arrow 19"/>
            <p:cNvSpPr/>
            <p:nvPr/>
          </p:nvSpPr>
          <p:spPr>
            <a:xfrm rot="1532530">
              <a:off x="5628993" y="3706079"/>
              <a:ext cx="986360" cy="309991"/>
            </a:xfrm>
            <a:prstGeom prst="striped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5500694" y="3357562"/>
              <a:ext cx="57150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47688" lvl="1" indent="-200025" algn="ctr">
                <a:spcBef>
                  <a:spcPts val="250"/>
                </a:spcBef>
                <a:buClr>
                  <a:schemeClr val="accent1"/>
                </a:buClr>
                <a:buSzPct val="100000"/>
              </a:pPr>
              <a:endParaRPr lang="en-US" sz="1400" b="1">
                <a:solidFill>
                  <a:srgbClr val="FF0000"/>
                </a:solidFill>
                <a:latin typeface="Gill Sans MT" pitchFamily="34" charset="0"/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965151" y="5071913"/>
            <a:ext cx="2178089" cy="704856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T-coloring</a:t>
            </a:r>
            <a:r>
              <a:rPr lang="id-ID" sz="2400" b="1" dirty="0" smtClean="0">
                <a:solidFill>
                  <a:srgbClr val="7030A0"/>
                </a:solidFill>
              </a:rPr>
              <a:t> </a:t>
            </a:r>
            <a:endParaRPr lang="id-ID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10" grpId="0" animBg="1"/>
      <p:bldP spid="15" grpId="0" build="allAtOnce" animBg="1"/>
      <p:bldP spid="16" grpId="0" build="allAtOnce" animBg="1"/>
      <p:bldP spid="24" grpId="0" build="allAtOnce" animBg="1"/>
      <p:bldP spid="2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229600" cy="762000"/>
          </a:xfrm>
        </p:spPr>
        <p:txBody>
          <a:bodyPr/>
          <a:lstStyle/>
          <a:p>
            <a:pPr algn="l" eaLnBrk="1" hangingPunct="1"/>
            <a:r>
              <a:rPr lang="id-ID" sz="3600" dirty="0" smtClean="0">
                <a:latin typeface="Albertus Medium" pitchFamily="34" charset="0"/>
              </a:rPr>
              <a:t>Motivasi Pewarnaan-T</a:t>
            </a:r>
            <a:br>
              <a:rPr lang="id-ID" sz="3600" dirty="0" smtClean="0">
                <a:latin typeface="Albertus Medium" pitchFamily="34" charset="0"/>
              </a:rPr>
            </a:br>
            <a:endParaRPr lang="en-US" sz="3600" dirty="0" smtClean="0">
              <a:latin typeface="Albertus Medium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543800" cy="3581400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Bookman Old Style" pitchFamily="18" charset="0"/>
              </a:rPr>
              <a:t>Topologi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id-ID" sz="2800" dirty="0" smtClean="0">
                <a:latin typeface="Bookman Old Style" pitchFamily="18" charset="0"/>
              </a:rPr>
              <a:t> t</a:t>
            </a:r>
            <a:r>
              <a:rPr lang="en-US" sz="2800" dirty="0" err="1" smtClean="0">
                <a:latin typeface="Bookman Old Style" pitchFamily="18" charset="0"/>
              </a:rPr>
              <a:t>ransmiter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menyerupai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graf</a:t>
            </a:r>
            <a:endParaRPr lang="en-US" sz="2800" dirty="0" smtClean="0">
              <a:latin typeface="Bookman Old Style" pitchFamily="18" charset="0"/>
            </a:endParaRPr>
          </a:p>
          <a:p>
            <a:pPr eaLnBrk="1" hangingPunct="1"/>
            <a:r>
              <a:rPr lang="en-US" sz="2800" dirty="0" err="1" smtClean="0">
                <a:latin typeface="Bookman Old Style" pitchFamily="18" charset="0"/>
              </a:rPr>
              <a:t>Kriteria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Pewarnaan</a:t>
            </a:r>
            <a:r>
              <a:rPr lang="en-US" sz="2800" dirty="0" smtClean="0">
                <a:latin typeface="Bookman Old Style" pitchFamily="18" charset="0"/>
              </a:rPr>
              <a:t>-T  </a:t>
            </a:r>
            <a:r>
              <a:rPr lang="en-US" sz="2800" dirty="0" err="1" smtClean="0">
                <a:latin typeface="Bookman Old Style" pitchFamily="18" charset="0"/>
              </a:rPr>
              <a:t>sesuai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dengan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dirty="0" err="1" smtClean="0">
                <a:latin typeface="Bookman Old Style" pitchFamily="18" charset="0"/>
              </a:rPr>
              <a:t>masalah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en-US" sz="2800" i="1" dirty="0" smtClean="0">
                <a:latin typeface="Bookman Old Style" pitchFamily="18" charset="0"/>
              </a:rPr>
              <a:t>frequency assignmen</a:t>
            </a:r>
            <a:r>
              <a:rPr lang="en-US" sz="2800" dirty="0" smtClean="0">
                <a:latin typeface="Bookman Old Style" pitchFamily="18" charset="0"/>
              </a:rPr>
              <a:t>t</a:t>
            </a:r>
            <a:endParaRPr lang="id-ID" sz="2800" dirty="0" smtClean="0">
              <a:latin typeface="Bookman Old Style" pitchFamily="18" charset="0"/>
            </a:endParaRPr>
          </a:p>
          <a:p>
            <a:pPr eaLnBrk="1" hangingPunct="1"/>
            <a:r>
              <a:rPr lang="id-ID" sz="2800" dirty="0" smtClean="0">
                <a:latin typeface="Bookman Old Style" pitchFamily="18" charset="0"/>
              </a:rPr>
              <a:t>Optimasi Pada Perencanaan Alokasi frekuensi</a:t>
            </a:r>
            <a:endParaRPr lang="en-US" sz="2800" dirty="0" smtClean="0">
              <a:latin typeface="Bookman Old Style" pitchFamily="18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8077200" y="61864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  <a:hlinkClick r:id="rId3" action="ppaction://hlinksldjump"/>
              </a:rPr>
              <a:t>back</a:t>
            </a:r>
            <a:endParaRPr lang="en-US" b="1" i="1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24"/>
          <p:cNvSpPr txBox="1">
            <a:spLocks noChangeArrowheads="1"/>
          </p:cNvSpPr>
          <p:nvPr/>
        </p:nvSpPr>
        <p:spPr bwMode="auto">
          <a:xfrm>
            <a:off x="838200" y="5119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  <a:hlinkClick r:id="rId4" action="ppaction://hlinksldjump"/>
              </a:rPr>
              <a:t>back</a:t>
            </a:r>
            <a:endParaRPr lang="en-US" b="1" i="1">
              <a:latin typeface="Monotype Corsiva" pitchFamily="66" charset="0"/>
            </a:endParaRPr>
          </a:p>
        </p:txBody>
      </p:sp>
      <p:sp>
        <p:nvSpPr>
          <p:cNvPr id="12516" name="Rectangle 228"/>
          <p:cNvSpPr>
            <a:spLocks noChangeArrowheads="1"/>
          </p:cNvSpPr>
          <p:nvPr/>
        </p:nvSpPr>
        <p:spPr bwMode="auto">
          <a:xfrm>
            <a:off x="1074738" y="2819400"/>
            <a:ext cx="7473950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30000"/>
              </a:lnSpc>
              <a:tabLst>
                <a:tab pos="228600" algn="l"/>
                <a:tab pos="466725" algn="l"/>
              </a:tabLst>
            </a:pP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Optimasi meliputi dua hal :</a:t>
            </a:r>
            <a:endParaRPr lang="en-US" sz="2400" dirty="0">
              <a:latin typeface="Bookman Old Style" pitchFamily="18" charset="0"/>
            </a:endParaRPr>
          </a:p>
          <a:p>
            <a:pPr algn="just" eaLnBrk="0" hangingPunct="0">
              <a:lnSpc>
                <a:spcPct val="130000"/>
              </a:lnSpc>
              <a:buFontTx/>
              <a:buAutoNum type="alphaLcPeriod"/>
              <a:tabLst>
                <a:tab pos="228600" algn="l"/>
                <a:tab pos="466725" algn="l"/>
              </a:tabLst>
            </a:pP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Konstruksi suatu pewarnaan-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T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pada graf 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G</a:t>
            </a:r>
            <a:endParaRPr lang="en-US" sz="2400" i="1" dirty="0">
              <a:latin typeface="Bookman Old Style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30000"/>
              </a:lnSpc>
              <a:tabLst>
                <a:tab pos="228600" algn="l"/>
                <a:tab pos="466725" algn="l"/>
              </a:tabLst>
            </a:pP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   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sehingga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</a:rPr>
              <a:t>banyak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nya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warna 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ad</a:t>
            </a:r>
            <a:r>
              <a:rPr lang="fi-FI" sz="2400" dirty="0">
                <a:latin typeface="Bookman Old Style" pitchFamily="18" charset="0"/>
                <a:cs typeface="Times New Roman" pitchFamily="18" charset="0"/>
              </a:rPr>
              <a:t>alah minimum.</a:t>
            </a:r>
            <a:endParaRPr lang="en-US" sz="2400" dirty="0">
              <a:latin typeface="Bookman Old Style" pitchFamily="18" charset="0"/>
            </a:endParaRPr>
          </a:p>
          <a:p>
            <a:pPr algn="just" eaLnBrk="0" hangingPunct="0">
              <a:lnSpc>
                <a:spcPct val="130000"/>
              </a:lnSpc>
              <a:tabLst>
                <a:tab pos="228600" algn="l"/>
                <a:tab pos="466725" algn="l"/>
              </a:tabLst>
            </a:pPr>
            <a:r>
              <a:rPr lang="sv-SE" sz="2400" dirty="0">
                <a:latin typeface="Bookman Old Style" pitchFamily="18" charset="0"/>
                <a:cs typeface="Times New Roman" pitchFamily="18" charset="0"/>
              </a:rPr>
              <a:t>b. Konstruksi </a:t>
            </a:r>
            <a:r>
              <a:rPr lang="sv-SE" sz="2400" i="1" dirty="0">
                <a:latin typeface="Bookman Old Style" pitchFamily="18" charset="0"/>
                <a:cs typeface="Times New Roman" pitchFamily="18" charset="0"/>
              </a:rPr>
              <a:t>f </a:t>
            </a:r>
            <a:r>
              <a:rPr lang="sv-SE" sz="2400" dirty="0">
                <a:latin typeface="Bookman Old Style" pitchFamily="18" charset="0"/>
                <a:cs typeface="Times New Roman" pitchFamily="18" charset="0"/>
              </a:rPr>
              <a:t>suatu pewarnaan-</a:t>
            </a:r>
            <a:r>
              <a:rPr lang="sv-SE" sz="2400" i="1" dirty="0">
                <a:latin typeface="Bookman Old Style" pitchFamily="18" charset="0"/>
                <a:cs typeface="Times New Roman" pitchFamily="18" charset="0"/>
              </a:rPr>
              <a:t>T</a:t>
            </a:r>
            <a:r>
              <a:rPr lang="sv-SE" sz="2400" dirty="0">
                <a:latin typeface="Bookman Old Style" pitchFamily="18" charset="0"/>
                <a:cs typeface="Times New Roman" pitchFamily="18" charset="0"/>
              </a:rPr>
              <a:t> pada graf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G</a:t>
            </a:r>
            <a:endParaRPr lang="sv-SE" sz="2400" i="1" dirty="0">
              <a:latin typeface="Bookman Old Style" pitchFamily="18" charset="0"/>
              <a:cs typeface="Times New Roman" pitchFamily="18" charset="0"/>
            </a:endParaRPr>
          </a:p>
          <a:p>
            <a:pPr algn="just" eaLnBrk="0" hangingPunct="0">
              <a:lnSpc>
                <a:spcPct val="130000"/>
              </a:lnSpc>
              <a:tabLst>
                <a:tab pos="228600" algn="l"/>
                <a:tab pos="466725" algn="l"/>
              </a:tabLst>
            </a:pPr>
            <a:r>
              <a:rPr lang="sv-SE" sz="2400" dirty="0">
                <a:latin typeface="Bookman Old Style" pitchFamily="18" charset="0"/>
                <a:cs typeface="Times New Roman" pitchFamily="18" charset="0"/>
              </a:rPr>
              <a:t>    sehingga selisih warna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adalah</a:t>
            </a:r>
            <a:r>
              <a:rPr lang="sv-SE" sz="2400" dirty="0">
                <a:latin typeface="Bookman Old Style" pitchFamily="18" charset="0"/>
                <a:cs typeface="Times New Roman" pitchFamily="18" charset="0"/>
              </a:rPr>
              <a:t> minimum</a:t>
            </a:r>
            <a:endParaRPr lang="sv-SE" sz="2400" dirty="0">
              <a:latin typeface="Bookman Old Style" pitchFamily="18" charset="0"/>
            </a:endParaRPr>
          </a:p>
        </p:txBody>
      </p:sp>
      <p:sp>
        <p:nvSpPr>
          <p:cNvPr id="12521" name="Rectangle 233"/>
          <p:cNvSpPr>
            <a:spLocks noChangeArrowheads="1"/>
          </p:cNvSpPr>
          <p:nvPr/>
        </p:nvSpPr>
        <p:spPr bwMode="auto">
          <a:xfrm>
            <a:off x="1066800" y="1371600"/>
            <a:ext cx="81438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sz="2400" dirty="0">
                <a:latin typeface="Bookman Old Style" pitchFamily="18" charset="0"/>
              </a:rPr>
              <a:t>Misalkan  </a:t>
            </a:r>
            <a:r>
              <a:rPr lang="en-US" sz="2400" dirty="0">
                <a:latin typeface="Bookman Old Style" pitchFamily="18" charset="0"/>
              </a:rPr>
              <a:t>T</a:t>
            </a:r>
            <a:r>
              <a:rPr lang="id-ID" sz="2400" dirty="0">
                <a:latin typeface="Bookman Old Style" pitchFamily="18" charset="0"/>
              </a:rPr>
              <a:t> </a:t>
            </a:r>
            <a:r>
              <a:rPr lang="id-ID" sz="2400" dirty="0" smtClean="0">
                <a:latin typeface="Bookman Old Style" pitchFamily="18" charset="0"/>
                <a:sym typeface="Symbol" pitchFamily="18" charset="2"/>
              </a:rPr>
              <a:t>subset dari  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Z</a:t>
            </a:r>
            <a:r>
              <a:rPr lang="en-US" sz="2400" baseline="300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 </a:t>
            </a:r>
            <a:endParaRPr lang="en-US" sz="2400" baseline="30000" dirty="0">
              <a:latin typeface="Bookman Old Style" pitchFamily="18" charset="0"/>
            </a:endParaRPr>
          </a:p>
          <a:p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P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ewarnaan-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T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 pada graf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G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= (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V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,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E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 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f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Bookman Old Style" pitchFamily="18" charset="0"/>
                <a:cs typeface="Times New Roman" pitchFamily="18" charset="0"/>
              </a:rPr>
              <a:t>: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id-ID" sz="2400" i="1" dirty="0">
                <a:latin typeface="Bookman Old Style" pitchFamily="18" charset="0"/>
                <a:cs typeface="Times New Roman" pitchFamily="18" charset="0"/>
              </a:rPr>
              <a:t>V</a:t>
            </a:r>
            <a:r>
              <a:rPr lang="id-ID" sz="24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 Z</a:t>
            </a:r>
            <a:r>
              <a:rPr lang="en-US" sz="2400" baseline="300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+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id-ID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, shg</a:t>
            </a:r>
            <a:r>
              <a:rPr lang="en-US" sz="2400" dirty="0">
                <a:latin typeface="Bookman Old Style" pitchFamily="18" charset="0"/>
                <a:cs typeface="Times New Roman" pitchFamily="18" charset="0"/>
                <a:sym typeface="Wingdings" pitchFamily="2" charset="2"/>
              </a:rPr>
              <a:t>  </a:t>
            </a:r>
            <a:endParaRPr lang="id-ID" sz="2400" dirty="0">
              <a:latin typeface="Bookman Old Style" pitchFamily="18" charset="0"/>
              <a:cs typeface="Times New Roman" pitchFamily="18" charset="0"/>
              <a:sym typeface="Wingdings" pitchFamily="2" charset="2"/>
            </a:endParaRPr>
          </a:p>
        </p:txBody>
      </p:sp>
      <p:graphicFrame>
        <p:nvGraphicFramePr>
          <p:cNvPr id="12520" name="Object 232"/>
          <p:cNvGraphicFramePr>
            <a:graphicFrameLocks noChangeAspect="1"/>
          </p:cNvGraphicFramePr>
          <p:nvPr/>
        </p:nvGraphicFramePr>
        <p:xfrm>
          <a:off x="2865438" y="2362200"/>
          <a:ext cx="21336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519" name="Equation" r:id="rId5" imgW="1066337" imgH="253890" progId="Equation.3">
                  <p:embed/>
                </p:oleObj>
              </mc:Choice>
              <mc:Fallback>
                <p:oleObj name="Equation" r:id="rId5" imgW="1066337" imgH="25389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5438" y="2362200"/>
                        <a:ext cx="2133600" cy="514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22" name="Rectangle 234"/>
          <p:cNvSpPr>
            <a:spLocks noChangeArrowheads="1"/>
          </p:cNvSpPr>
          <p:nvPr/>
        </p:nvSpPr>
        <p:spPr bwMode="auto">
          <a:xfrm>
            <a:off x="4957763" y="2362200"/>
            <a:ext cx="31877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id-ID" sz="22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Bookman Old Style" pitchFamily="18" charset="0"/>
                <a:cs typeface="Times New Roman" pitchFamily="18" charset="0"/>
              </a:rPr>
              <a:t>,</a:t>
            </a:r>
            <a:r>
              <a:rPr lang="id-ID" sz="2200" dirty="0">
                <a:latin typeface="Bookman Old Style" pitchFamily="18" charset="0"/>
                <a:cs typeface="Times New Roman" pitchFamily="18" charset="0"/>
              </a:rPr>
              <a:t>untuk setiap </a:t>
            </a:r>
            <a:r>
              <a:rPr lang="id-ID" sz="2200" i="1" dirty="0">
                <a:latin typeface="Bookman Old Style" pitchFamily="18" charset="0"/>
                <a:cs typeface="Times New Roman" pitchFamily="18" charset="0"/>
              </a:rPr>
              <a:t>xy</a:t>
            </a:r>
            <a:r>
              <a:rPr lang="id-ID" sz="2200" dirty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di</a:t>
            </a:r>
            <a:r>
              <a:rPr lang="id-ID" sz="2200" dirty="0" smtClean="0"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id-ID" sz="2200" dirty="0">
                <a:latin typeface="Bookman Old Style" pitchFamily="18" charset="0"/>
                <a:cs typeface="Times New Roman" pitchFamily="18" charset="0"/>
              </a:rPr>
              <a:t>E</a:t>
            </a:r>
            <a:r>
              <a:rPr lang="en-US" sz="2200" dirty="0">
                <a:latin typeface="Bookman Old Style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12" name="Rectangle 228"/>
          <p:cNvSpPr>
            <a:spLocks noChangeArrowheads="1"/>
          </p:cNvSpPr>
          <p:nvPr/>
        </p:nvSpPr>
        <p:spPr bwMode="auto">
          <a:xfrm>
            <a:off x="838200" y="685800"/>
            <a:ext cx="29718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lnSpc>
                <a:spcPct val="130000"/>
              </a:lnSpc>
              <a:tabLst>
                <a:tab pos="228600" algn="l"/>
                <a:tab pos="466725" algn="l"/>
              </a:tabLst>
            </a:pPr>
            <a:r>
              <a:rPr lang="id-ID" sz="2800" b="1" dirty="0">
                <a:latin typeface="Bookman Old Style" pitchFamily="18" charset="0"/>
              </a:rPr>
              <a:t>Terminologi</a:t>
            </a:r>
            <a:endParaRPr lang="sv-SE" sz="28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2000"/>
                                        <p:tgtEl>
                                          <p:spTgt spid="12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2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125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25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21" grpId="0"/>
      <p:bldP spid="125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62000" y="6091256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  <a:hlinkClick r:id="rId3" action="ppaction://hlinksldjump"/>
              </a:rPr>
              <a:t>back</a:t>
            </a:r>
            <a:endParaRPr lang="en-US" b="1" i="1">
              <a:latin typeface="Monotype Corsiva" pitchFamily="66" charset="0"/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4114800" cy="1143000"/>
          </a:xfrm>
        </p:spPr>
        <p:txBody>
          <a:bodyPr/>
          <a:lstStyle/>
          <a:p>
            <a:pPr algn="l" eaLnBrk="1" hangingPunct="1">
              <a:lnSpc>
                <a:spcPct val="125000"/>
              </a:lnSpc>
            </a:pPr>
            <a:r>
              <a:rPr lang="en-US" sz="2400" b="1" smtClean="0">
                <a:latin typeface="Bookman Old Style" pitchFamily="18" charset="0"/>
              </a:rPr>
              <a:t>Pemodelan Sistem</a:t>
            </a:r>
            <a:br>
              <a:rPr lang="en-US" sz="2400" b="1" smtClean="0">
                <a:latin typeface="Bookman Old Style" pitchFamily="18" charset="0"/>
              </a:rPr>
            </a:br>
            <a:r>
              <a:rPr lang="en-US" sz="2200" smtClean="0">
                <a:latin typeface="Bookman Old Style" pitchFamily="18" charset="0"/>
              </a:rPr>
              <a:t>Misalkan T = {0, 1, 4, 5}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5715000" y="4179888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Minimum  Span</a:t>
            </a:r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1524000" y="4191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Minimum  Order</a:t>
            </a:r>
          </a:p>
        </p:txBody>
      </p:sp>
      <p:pic>
        <p:nvPicPr>
          <p:cNvPr id="29722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676400"/>
            <a:ext cx="29051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23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1676400"/>
            <a:ext cx="29718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 flipH="1">
            <a:off x="4248144" y="4791405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sym typeface="Wingdings" pitchFamily="2" charset="2"/>
              </a:rPr>
              <a:t>  </a:t>
            </a:r>
            <a:r>
              <a:rPr lang="id-ID" sz="2400" dirty="0" smtClean="0"/>
              <a:t>W</a:t>
            </a:r>
            <a:r>
              <a:rPr lang="id-ID" sz="2400" baseline="-25000" dirty="0" smtClean="0"/>
              <a:t>3</a:t>
            </a:r>
            <a:endParaRPr lang="en-US" sz="2400" baseline="-25000" dirty="0"/>
          </a:p>
        </p:txBody>
      </p:sp>
      <p:sp>
        <p:nvSpPr>
          <p:cNvPr id="9" name="Text Box 23"/>
          <p:cNvSpPr txBox="1">
            <a:spLocks noChangeArrowheads="1"/>
          </p:cNvSpPr>
          <p:nvPr/>
        </p:nvSpPr>
        <p:spPr bwMode="auto">
          <a:xfrm flipH="1">
            <a:off x="4248144" y="5434347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sym typeface="Wingdings" pitchFamily="2" charset="2"/>
              </a:rPr>
              <a:t>  </a:t>
            </a:r>
            <a:r>
              <a:rPr lang="id-ID" sz="2400" dirty="0" smtClean="0"/>
              <a:t>W</a:t>
            </a:r>
            <a:r>
              <a:rPr lang="id-ID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10" name="Text Box 23"/>
          <p:cNvSpPr txBox="1">
            <a:spLocks noChangeArrowheads="1"/>
          </p:cNvSpPr>
          <p:nvPr/>
        </p:nvSpPr>
        <p:spPr bwMode="auto">
          <a:xfrm flipH="1">
            <a:off x="1819252" y="4862843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sym typeface="Wingdings" pitchFamily="2" charset="2"/>
              </a:rPr>
              <a:t>  </a:t>
            </a:r>
            <a:r>
              <a:rPr lang="id-ID" sz="2400" dirty="0" smtClean="0"/>
              <a:t>K</a:t>
            </a:r>
            <a:r>
              <a:rPr lang="id-ID" sz="2400" baseline="-25000" dirty="0" smtClean="0"/>
              <a:t>4</a:t>
            </a:r>
            <a:endParaRPr lang="en-US" sz="2400" baseline="-25000" dirty="0"/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 flipH="1">
            <a:off x="1819252" y="5434347"/>
            <a:ext cx="11430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id-ID" sz="2400" dirty="0" smtClean="0">
                <a:sym typeface="Wingdings" pitchFamily="2" charset="2"/>
              </a:rPr>
              <a:t>  </a:t>
            </a:r>
            <a:r>
              <a:rPr lang="id-ID" sz="2400" dirty="0" smtClean="0"/>
              <a:t>K</a:t>
            </a:r>
            <a:r>
              <a:rPr lang="id-ID" sz="2400" baseline="-25000" dirty="0" smtClean="0"/>
              <a:t>5</a:t>
            </a:r>
            <a:endParaRPr lang="en-US" sz="2400" baseline="-25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19" grpId="0"/>
      <p:bldP spid="29720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dirty="0" smtClean="0">
                <a:latin typeface="Albertus Medium" pitchFamily="34" charset="0"/>
              </a:rPr>
              <a:t>T</a:t>
            </a:r>
            <a:r>
              <a:rPr lang="id-ID" sz="3200" dirty="0" smtClean="0">
                <a:latin typeface="Albertus Medium" pitchFamily="34" charset="0"/>
              </a:rPr>
              <a:t>opologi Transmitter</a:t>
            </a:r>
            <a:endParaRPr lang="en-US" sz="3200" dirty="0" smtClean="0">
              <a:latin typeface="Albertus Medium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28600" y="63388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  <a:hlinkClick r:id="rId3" action="ppaction://hlinksldjump"/>
              </a:rPr>
              <a:t>back</a:t>
            </a:r>
            <a:endParaRPr lang="en-US" b="1" i="1">
              <a:latin typeface="Monotype Corsiva" pitchFamily="66" charset="0"/>
            </a:endParaRPr>
          </a:p>
        </p:txBody>
      </p:sp>
      <p:sp>
        <p:nvSpPr>
          <p:cNvPr id="9220" name="Rectangle 29"/>
          <p:cNvSpPr>
            <a:spLocks noChangeArrowheads="1"/>
          </p:cNvSpPr>
          <p:nvPr/>
        </p:nvSpPr>
        <p:spPr bwMode="auto">
          <a:xfrm>
            <a:off x="762000" y="30178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d-ID" sz="2400">
              <a:solidFill>
                <a:schemeClr val="tx2"/>
              </a:solidFill>
              <a:latin typeface="Albertus Medium" pitchFamily="34" charset="0"/>
              <a:sym typeface="Symbol" pitchFamily="18" charset="2"/>
            </a:endParaRPr>
          </a:p>
        </p:txBody>
      </p:sp>
      <p:pic>
        <p:nvPicPr>
          <p:cNvPr id="23629" name="Picture 7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62025" y="2000250"/>
            <a:ext cx="21336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30" name="Picture 7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6650" y="2000250"/>
            <a:ext cx="234315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631" name="Picture 7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57925" y="1981200"/>
            <a:ext cx="2352675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3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3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latin typeface="Albertus Medium" pitchFamily="34" charset="0"/>
              </a:rPr>
              <a:t>Hexagonal Network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838200" y="5119688"/>
            <a:ext cx="685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latin typeface="Monotype Corsiva" pitchFamily="66" charset="0"/>
                <a:hlinkClick r:id="rId3" action="ppaction://hlinksldjump"/>
              </a:rPr>
              <a:t>back</a:t>
            </a:r>
            <a:endParaRPr lang="en-US" b="1" i="1">
              <a:latin typeface="Monotype Corsiva" pitchFamily="66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914400" y="26368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id-ID" sz="2400">
              <a:solidFill>
                <a:schemeClr val="tx2"/>
              </a:solidFill>
              <a:latin typeface="Albertus Medium" pitchFamily="34" charset="0"/>
              <a:sym typeface="Symbol" pitchFamily="18" charset="2"/>
            </a:endParaRPr>
          </a:p>
        </p:txBody>
      </p:sp>
      <p:pic>
        <p:nvPicPr>
          <p:cNvPr id="41181" name="Picture 2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1752600"/>
            <a:ext cx="320040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" name="Isosceles Triangle 230"/>
          <p:cNvSpPr/>
          <p:nvPr/>
        </p:nvSpPr>
        <p:spPr>
          <a:xfrm>
            <a:off x="6281738" y="3127372"/>
            <a:ext cx="1439862" cy="124936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2" name="Isosceles Triangle 231"/>
          <p:cNvSpPr/>
          <p:nvPr/>
        </p:nvSpPr>
        <p:spPr>
          <a:xfrm rot="7200000">
            <a:off x="5743575" y="2166934"/>
            <a:ext cx="1439863" cy="12493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3" name="Isosceles Triangle 232"/>
          <p:cNvSpPr/>
          <p:nvPr/>
        </p:nvSpPr>
        <p:spPr>
          <a:xfrm rot="3600000">
            <a:off x="5745162" y="2792410"/>
            <a:ext cx="1439863" cy="124936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4" name="Isosceles Triangle 233"/>
          <p:cNvSpPr/>
          <p:nvPr/>
        </p:nvSpPr>
        <p:spPr>
          <a:xfrm rot="18000000">
            <a:off x="6813551" y="2797171"/>
            <a:ext cx="1439862" cy="1249363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5" name="Isosceles Triangle 234"/>
          <p:cNvSpPr/>
          <p:nvPr/>
        </p:nvSpPr>
        <p:spPr>
          <a:xfrm rot="14401566">
            <a:off x="6811962" y="2166935"/>
            <a:ext cx="1439863" cy="124936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6" name="Isosceles Triangle 235"/>
          <p:cNvSpPr/>
          <p:nvPr/>
        </p:nvSpPr>
        <p:spPr>
          <a:xfrm rot="10800000">
            <a:off x="6272213" y="1860547"/>
            <a:ext cx="1441450" cy="124936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7" name="Oval 236"/>
          <p:cNvSpPr/>
          <p:nvPr/>
        </p:nvSpPr>
        <p:spPr>
          <a:xfrm>
            <a:off x="6896100" y="2992434"/>
            <a:ext cx="228600" cy="2286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8" name="Oval 237"/>
          <p:cNvSpPr/>
          <p:nvPr/>
        </p:nvSpPr>
        <p:spPr>
          <a:xfrm>
            <a:off x="6172200" y="1735134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9" name="Oval 238"/>
          <p:cNvSpPr/>
          <p:nvPr/>
        </p:nvSpPr>
        <p:spPr>
          <a:xfrm>
            <a:off x="6172200" y="4224334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0" name="Oval 239"/>
          <p:cNvSpPr/>
          <p:nvPr/>
        </p:nvSpPr>
        <p:spPr>
          <a:xfrm>
            <a:off x="8318500" y="2992434"/>
            <a:ext cx="228600" cy="2286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1" name="Oval 240"/>
          <p:cNvSpPr/>
          <p:nvPr/>
        </p:nvSpPr>
        <p:spPr>
          <a:xfrm>
            <a:off x="7620000" y="170973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2" name="Oval 241"/>
          <p:cNvSpPr/>
          <p:nvPr/>
        </p:nvSpPr>
        <p:spPr>
          <a:xfrm>
            <a:off x="5448300" y="297973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3" name="Oval 242"/>
          <p:cNvSpPr/>
          <p:nvPr/>
        </p:nvSpPr>
        <p:spPr>
          <a:xfrm>
            <a:off x="7620000" y="4237034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4" name="Hexagon 243"/>
          <p:cNvSpPr/>
          <p:nvPr/>
        </p:nvSpPr>
        <p:spPr>
          <a:xfrm>
            <a:off x="2070100" y="1798634"/>
            <a:ext cx="1143000" cy="990600"/>
          </a:xfrm>
          <a:prstGeom prst="hexagon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5" name="Hexagon 244"/>
          <p:cNvSpPr/>
          <p:nvPr/>
        </p:nvSpPr>
        <p:spPr>
          <a:xfrm>
            <a:off x="2057400" y="2801934"/>
            <a:ext cx="1143000" cy="990600"/>
          </a:xfrm>
          <a:prstGeom prst="hexagon">
            <a:avLst/>
          </a:prstGeom>
          <a:solidFill>
            <a:schemeClr val="accent2">
              <a:lumMod val="75000"/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6" name="Hexagon 245"/>
          <p:cNvSpPr/>
          <p:nvPr/>
        </p:nvSpPr>
        <p:spPr>
          <a:xfrm>
            <a:off x="1193800" y="2306634"/>
            <a:ext cx="1143000" cy="990600"/>
          </a:xfrm>
          <a:prstGeom prst="hexagon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7" name="Hexagon 246"/>
          <p:cNvSpPr/>
          <p:nvPr/>
        </p:nvSpPr>
        <p:spPr>
          <a:xfrm>
            <a:off x="2933700" y="2293934"/>
            <a:ext cx="1143000" cy="990600"/>
          </a:xfrm>
          <a:prstGeom prst="hexagon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8" name="Hexagon 247"/>
          <p:cNvSpPr/>
          <p:nvPr/>
        </p:nvSpPr>
        <p:spPr>
          <a:xfrm>
            <a:off x="2946400" y="3297234"/>
            <a:ext cx="1143000" cy="990600"/>
          </a:xfrm>
          <a:prstGeom prst="hexagon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49" name="Hexagon 248"/>
          <p:cNvSpPr/>
          <p:nvPr/>
        </p:nvSpPr>
        <p:spPr>
          <a:xfrm>
            <a:off x="2070100" y="3816347"/>
            <a:ext cx="1143000" cy="990600"/>
          </a:xfrm>
          <a:prstGeom prst="hexagon">
            <a:avLst/>
          </a:prstGeom>
          <a:solidFill>
            <a:srgbClr val="FF00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50" name="Hexagon 249"/>
          <p:cNvSpPr/>
          <p:nvPr/>
        </p:nvSpPr>
        <p:spPr>
          <a:xfrm>
            <a:off x="1206500" y="3322634"/>
            <a:ext cx="1143000" cy="990600"/>
          </a:xfrm>
          <a:prstGeom prst="hexagon">
            <a:avLst/>
          </a:prstGeom>
          <a:solidFill>
            <a:srgbClr val="FFFF00">
              <a:alpha val="4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2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3788" y="274638"/>
            <a:ext cx="7499350" cy="10112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b="1" dirty="0" smtClean="0">
                <a:solidFill>
                  <a:schemeClr val="tx2">
                    <a:satMod val="130000"/>
                  </a:schemeClr>
                </a:solidFill>
                <a:latin typeface="Californian FB" pitchFamily="18" charset="0"/>
              </a:rPr>
              <a:t>Pewarnaan</a:t>
            </a:r>
            <a:r>
              <a:rPr lang="id-ID" b="1" i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-f</a:t>
            </a:r>
            <a:endParaRPr lang="id-ID" b="1" i="1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85875" y="1357313"/>
            <a:ext cx="7500938" cy="71437"/>
          </a:xfrm>
          <a:prstGeom prst="roundRect">
            <a:avLst/>
          </a:prstGeom>
          <a:gradFill flip="none" rotWithShape="1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9" name="Rounded Rectangle 28"/>
          <p:cNvSpPr/>
          <p:nvPr/>
        </p:nvSpPr>
        <p:spPr>
          <a:xfrm>
            <a:off x="1285852" y="1643050"/>
            <a:ext cx="1934780" cy="857256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id-ID" dirty="0">
                <a:solidFill>
                  <a:srgbClr val="002060"/>
                </a:solidFill>
              </a:rPr>
              <a:t>ewarnaan graf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0" name="Striped Right Arrow 29"/>
          <p:cNvSpPr/>
          <p:nvPr/>
        </p:nvSpPr>
        <p:spPr>
          <a:xfrm rot="5400000">
            <a:off x="2210367" y="2664875"/>
            <a:ext cx="410921" cy="116811"/>
          </a:xfrm>
          <a:prstGeom prst="striped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>
                <a:shade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 rot="-1554994">
            <a:off x="3281363" y="1608138"/>
            <a:ext cx="595312" cy="441325"/>
            <a:chOff x="5500694" y="3236374"/>
            <a:chExt cx="1115334" cy="780912"/>
          </a:xfrm>
        </p:grpSpPr>
        <p:sp>
          <p:nvSpPr>
            <p:cNvPr id="32" name="Striped Right Arrow 31"/>
            <p:cNvSpPr/>
            <p:nvPr/>
          </p:nvSpPr>
          <p:spPr>
            <a:xfrm rot="1532530">
              <a:off x="5627963" y="3704554"/>
              <a:ext cx="987443" cy="311804"/>
            </a:xfrm>
            <a:prstGeom prst="striped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244" name="Rectangle 32"/>
            <p:cNvSpPr>
              <a:spLocks noChangeArrowheads="1"/>
            </p:cNvSpPr>
            <p:nvPr/>
          </p:nvSpPr>
          <p:spPr bwMode="auto">
            <a:xfrm>
              <a:off x="5500694" y="3236374"/>
              <a:ext cx="571504" cy="550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47688" lvl="1" indent="-200025" algn="ctr">
                <a:spcBef>
                  <a:spcPts val="250"/>
                </a:spcBef>
                <a:buClr>
                  <a:schemeClr val="accent1"/>
                </a:buClr>
                <a:buSzPct val="100000"/>
              </a:pPr>
              <a:endParaRPr lang="en-US" sz="1400" b="1">
                <a:solidFill>
                  <a:srgbClr val="002060"/>
                </a:solidFill>
                <a:latin typeface="Gill Sans MT" pitchFamily="34" charset="0"/>
              </a:endParaRPr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4143372" y="1643050"/>
            <a:ext cx="1876428" cy="71438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id-ID" dirty="0">
                <a:solidFill>
                  <a:srgbClr val="002060"/>
                </a:solidFill>
              </a:rPr>
              <a:t>ewarnaan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rgbClr val="002060"/>
                </a:solidFill>
              </a:rPr>
              <a:t> titik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1447800" y="3000372"/>
            <a:ext cx="1695440" cy="714380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id-ID" dirty="0">
                <a:solidFill>
                  <a:srgbClr val="002060"/>
                </a:solidFill>
              </a:rPr>
              <a:t>ewarnaan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rgbClr val="002060"/>
                </a:solidFill>
              </a:rPr>
              <a:t>sisi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181614" y="4357694"/>
            <a:ext cx="2143140" cy="571504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</a:rPr>
              <a:t>P</a:t>
            </a:r>
            <a:r>
              <a:rPr lang="id-ID" sz="2400" b="1" dirty="0">
                <a:solidFill>
                  <a:srgbClr val="7030A0"/>
                </a:solidFill>
              </a:rPr>
              <a:t>ewarnaan-</a:t>
            </a:r>
            <a:r>
              <a:rPr lang="id-ID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2400" b="1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357554" y="2571744"/>
            <a:ext cx="3714776" cy="1603230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1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Pemberian warna pada semua sisi di </a:t>
            </a:r>
            <a:r>
              <a:rPr lang="id-ID" sz="1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1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1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1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sedemi-kian sehingga setiap pasang sisi yang terkait dengan suatu titik </a:t>
            </a:r>
            <a:r>
              <a:rPr lang="id-ID" sz="1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id-ID" sz="1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</a:t>
            </a:r>
            <a:r>
              <a:rPr lang="id-ID" sz="17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d-ID" sz="1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V(G)</a:t>
            </a:r>
            <a:r>
              <a:rPr lang="id-ID" sz="17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7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memperoleh warna berbeda</a:t>
            </a:r>
            <a:endParaRPr lang="id-ID" sz="17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85806" y="5032230"/>
            <a:ext cx="4500594" cy="1571636"/>
          </a:xfrm>
          <a:prstGeom prst="roundRect">
            <a:avLst/>
          </a:prstGeom>
          <a:solidFill>
            <a:srgbClr val="FFFF0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bliqueTopRigh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36000"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Pemberian warna pada semua sisi 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 sedemikian sehingga setiap titik 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id-ID" sz="2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di</a:t>
            </a:r>
            <a:r>
              <a:rPr lang="id-ID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V(G)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terkait dengan paling banyak 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id-ID" sz="20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id-ID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 buah sisi berwarna sama</a:t>
            </a:r>
            <a:r>
              <a:rPr lang="id-ID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d-ID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 rot="3825079">
            <a:off x="2183756" y="3704067"/>
            <a:ext cx="613619" cy="465670"/>
            <a:chOff x="5500694" y="3264532"/>
            <a:chExt cx="1102587" cy="747182"/>
          </a:xfrm>
        </p:grpSpPr>
        <p:sp>
          <p:nvSpPr>
            <p:cNvPr id="21" name="Striped Right Arrow 20"/>
            <p:cNvSpPr/>
            <p:nvPr/>
          </p:nvSpPr>
          <p:spPr>
            <a:xfrm rot="1532530">
              <a:off x="5616311" y="3700956"/>
              <a:ext cx="986970" cy="310758"/>
            </a:xfrm>
            <a:prstGeom prst="stripedRightArrow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240" name="Rectangle 21"/>
            <p:cNvSpPr>
              <a:spLocks noChangeArrowheads="1"/>
            </p:cNvSpPr>
            <p:nvPr/>
          </p:nvSpPr>
          <p:spPr bwMode="auto">
            <a:xfrm>
              <a:off x="5500694" y="3264532"/>
              <a:ext cx="571504" cy="49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547688" lvl="1" indent="-200025" algn="ctr">
                <a:spcBef>
                  <a:spcPts val="250"/>
                </a:spcBef>
                <a:buClr>
                  <a:schemeClr val="accent1"/>
                </a:buClr>
                <a:buSzPct val="100000"/>
              </a:pPr>
              <a:endParaRPr lang="en-US" sz="1400" b="1">
                <a:solidFill>
                  <a:srgbClr val="002060"/>
                </a:solidFill>
                <a:latin typeface="Gill Sans MT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066800" y="4640436"/>
            <a:ext cx="7444556" cy="130316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1">
                <a:shade val="50000"/>
                <a:alpha val="27000"/>
              </a:schemeClr>
            </a:solidFill>
          </a:ln>
          <a:effectLst>
            <a:innerShdw blurRad="63500" dist="50800" dir="16200000">
              <a:schemeClr val="bg2">
                <a:lumMod val="25000"/>
                <a:alpha val="5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Penentuan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minimum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waktu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yang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diperlukan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dalam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proses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pengiriman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semua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file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pada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jaringan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komputer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identik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dengan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penentuan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minimum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banyak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warna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suatu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pewarnaan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-</a:t>
            </a:r>
            <a:r>
              <a:rPr lang="en-US" sz="1900" b="1" i="1" dirty="0" smtClean="0">
                <a:solidFill>
                  <a:schemeClr val="tx2"/>
                </a:solidFill>
                <a:latin typeface="Cambria" pitchFamily="18" charset="0"/>
              </a:rPr>
              <a:t>f 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dirty="0" err="1" smtClean="0">
                <a:solidFill>
                  <a:schemeClr val="tx2"/>
                </a:solidFill>
                <a:latin typeface="Cambria" pitchFamily="18" charset="0"/>
              </a:rPr>
              <a:t>pada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1900" b="1" i="1" dirty="0" smtClean="0">
                <a:solidFill>
                  <a:schemeClr val="tx2"/>
                </a:solidFill>
                <a:latin typeface="Cambria" pitchFamily="18" charset="0"/>
              </a:rPr>
              <a:t>G</a:t>
            </a:r>
            <a:r>
              <a:rPr lang="en-US" sz="1900" b="1" dirty="0" smtClean="0">
                <a:solidFill>
                  <a:schemeClr val="tx2"/>
                </a:solidFill>
                <a:latin typeface="Cambria" pitchFamily="18" charset="0"/>
              </a:rPr>
              <a:t>.</a:t>
            </a:r>
            <a:endParaRPr lang="en-US" sz="1900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1218819" y="2696950"/>
            <a:ext cx="189713" cy="177397"/>
          </a:xfrm>
          <a:prstGeom prst="ellipse">
            <a:avLst/>
          </a:prstGeom>
          <a:solidFill>
            <a:srgbClr val="002060"/>
          </a:solidFill>
          <a:ln w="38100" cmpd="sng">
            <a:solidFill>
              <a:srgbClr val="040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5" name="Straight Connector 24"/>
          <p:cNvCxnSpPr>
            <a:stCxn id="24" idx="4"/>
            <a:endCxn id="28" idx="1"/>
          </p:cNvCxnSpPr>
          <p:nvPr/>
        </p:nvCxnSpPr>
        <p:spPr>
          <a:xfrm rot="16200000" flipH="1">
            <a:off x="1034377" y="3153646"/>
            <a:ext cx="1348780" cy="790182"/>
          </a:xfrm>
          <a:prstGeom prst="line">
            <a:avLst/>
          </a:prstGeom>
          <a:ln w="38100" cmpd="sng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7" idx="5"/>
            <a:endCxn id="30" idx="1"/>
          </p:cNvCxnSpPr>
          <p:nvPr/>
        </p:nvCxnSpPr>
        <p:spPr>
          <a:xfrm rot="16200000" flipH="1">
            <a:off x="3448097" y="1352523"/>
            <a:ext cx="1017569" cy="1723241"/>
          </a:xfrm>
          <a:prstGeom prst="line">
            <a:avLst/>
          </a:prstGeom>
          <a:ln w="38100" cmpd="sng">
            <a:solidFill>
              <a:srgbClr val="04080C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2933331" y="1553942"/>
            <a:ext cx="189713" cy="177397"/>
          </a:xfrm>
          <a:prstGeom prst="ellipse">
            <a:avLst/>
          </a:prstGeom>
          <a:solidFill>
            <a:srgbClr val="002060"/>
          </a:solidFill>
          <a:ln w="38100" cmpd="sng">
            <a:solidFill>
              <a:srgbClr val="040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Oval 27"/>
          <p:cNvSpPr/>
          <p:nvPr/>
        </p:nvSpPr>
        <p:spPr>
          <a:xfrm>
            <a:off x="2076075" y="4197148"/>
            <a:ext cx="189713" cy="177397"/>
          </a:xfrm>
          <a:prstGeom prst="ellipse">
            <a:avLst/>
          </a:prstGeom>
          <a:solidFill>
            <a:srgbClr val="002060"/>
          </a:solidFill>
          <a:ln w="38100" cmpd="sng">
            <a:solidFill>
              <a:srgbClr val="040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Oval 28"/>
          <p:cNvSpPr/>
          <p:nvPr/>
        </p:nvSpPr>
        <p:spPr>
          <a:xfrm>
            <a:off x="4076339" y="4197148"/>
            <a:ext cx="189713" cy="177397"/>
          </a:xfrm>
          <a:prstGeom prst="ellipse">
            <a:avLst/>
          </a:prstGeom>
          <a:solidFill>
            <a:srgbClr val="002060"/>
          </a:solidFill>
          <a:ln w="38100" cmpd="sng">
            <a:solidFill>
              <a:srgbClr val="040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Oval 29"/>
          <p:cNvSpPr/>
          <p:nvPr/>
        </p:nvSpPr>
        <p:spPr>
          <a:xfrm>
            <a:off x="4790719" y="2696950"/>
            <a:ext cx="189713" cy="177397"/>
          </a:xfrm>
          <a:prstGeom prst="ellipse">
            <a:avLst/>
          </a:prstGeom>
          <a:solidFill>
            <a:srgbClr val="002060"/>
          </a:solidFill>
          <a:ln w="38100" cmpd="sng">
            <a:solidFill>
              <a:srgbClr val="0408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31" name="Straight Connector 30"/>
          <p:cNvCxnSpPr>
            <a:stCxn id="27" idx="4"/>
            <a:endCxn id="28" idx="7"/>
          </p:cNvCxnSpPr>
          <p:nvPr/>
        </p:nvCxnSpPr>
        <p:spPr>
          <a:xfrm rot="5400000">
            <a:off x="1387203" y="2582142"/>
            <a:ext cx="2491788" cy="790183"/>
          </a:xfrm>
          <a:prstGeom prst="line">
            <a:avLst/>
          </a:prstGeom>
          <a:ln w="38100" cmpd="sng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27" idx="4"/>
            <a:endCxn id="29" idx="1"/>
          </p:cNvCxnSpPr>
          <p:nvPr/>
        </p:nvCxnSpPr>
        <p:spPr>
          <a:xfrm rot="16200000" flipH="1">
            <a:off x="2320261" y="2439266"/>
            <a:ext cx="2491788" cy="1075934"/>
          </a:xfrm>
          <a:prstGeom prst="line">
            <a:avLst/>
          </a:prstGeom>
          <a:ln w="38100" cmpd="sng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>
            <a:off x="2161200" y="4298868"/>
            <a:ext cx="1942749" cy="30233"/>
          </a:xfrm>
          <a:prstGeom prst="line">
            <a:avLst/>
          </a:prstGeom>
          <a:ln w="38100" cmpd="sng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0" idx="3"/>
            <a:endCxn id="29" idx="7"/>
          </p:cNvCxnSpPr>
          <p:nvPr/>
        </p:nvCxnSpPr>
        <p:spPr>
          <a:xfrm rot="5400000">
            <a:off x="3841007" y="3245631"/>
            <a:ext cx="1374759" cy="580233"/>
          </a:xfrm>
          <a:prstGeom prst="line">
            <a:avLst/>
          </a:prstGeom>
          <a:ln w="38100" cmpd="sng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402289" y="1650795"/>
            <a:ext cx="1571071" cy="1058125"/>
          </a:xfrm>
          <a:prstGeom prst="line">
            <a:avLst/>
          </a:prstGeom>
          <a:ln w="50800">
            <a:solidFill>
              <a:srgbClr val="04080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218819" y="2696950"/>
            <a:ext cx="189713" cy="177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3" name="Straight Connector 42"/>
          <p:cNvCxnSpPr>
            <a:stCxn id="42" idx="4"/>
            <a:endCxn id="46" idx="1"/>
          </p:cNvCxnSpPr>
          <p:nvPr/>
        </p:nvCxnSpPr>
        <p:spPr>
          <a:xfrm rot="16200000" flipH="1">
            <a:off x="1034377" y="3153646"/>
            <a:ext cx="1348780" cy="790182"/>
          </a:xfrm>
          <a:prstGeom prst="line">
            <a:avLst/>
          </a:prstGeom>
          <a:ln w="508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5" idx="5"/>
            <a:endCxn id="48" idx="1"/>
          </p:cNvCxnSpPr>
          <p:nvPr/>
        </p:nvCxnSpPr>
        <p:spPr>
          <a:xfrm rot="16200000" flipH="1">
            <a:off x="3448097" y="1352523"/>
            <a:ext cx="1017569" cy="1723241"/>
          </a:xfrm>
          <a:prstGeom prst="line">
            <a:avLst/>
          </a:prstGeom>
          <a:ln w="50800">
            <a:solidFill>
              <a:srgbClr val="FFFF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2933331" y="1553942"/>
            <a:ext cx="189713" cy="177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6" name="Oval 45"/>
          <p:cNvSpPr/>
          <p:nvPr/>
        </p:nvSpPr>
        <p:spPr>
          <a:xfrm>
            <a:off x="2076075" y="4197148"/>
            <a:ext cx="189713" cy="177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7" name="Oval 46"/>
          <p:cNvSpPr/>
          <p:nvPr/>
        </p:nvSpPr>
        <p:spPr>
          <a:xfrm>
            <a:off x="4076339" y="4197148"/>
            <a:ext cx="189713" cy="177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8" name="Oval 47"/>
          <p:cNvSpPr/>
          <p:nvPr/>
        </p:nvSpPr>
        <p:spPr>
          <a:xfrm>
            <a:off x="4790719" y="2696950"/>
            <a:ext cx="189713" cy="177397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49" name="Straight Connector 48"/>
          <p:cNvCxnSpPr>
            <a:stCxn id="45" idx="4"/>
            <a:endCxn id="46" idx="7"/>
          </p:cNvCxnSpPr>
          <p:nvPr/>
        </p:nvCxnSpPr>
        <p:spPr>
          <a:xfrm rot="5400000">
            <a:off x="1387203" y="2582142"/>
            <a:ext cx="2491788" cy="79018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5" idx="4"/>
            <a:endCxn id="47" idx="1"/>
          </p:cNvCxnSpPr>
          <p:nvPr/>
        </p:nvCxnSpPr>
        <p:spPr>
          <a:xfrm rot="16200000" flipH="1">
            <a:off x="2320261" y="2439266"/>
            <a:ext cx="2491788" cy="1075934"/>
          </a:xfrm>
          <a:prstGeom prst="line">
            <a:avLst/>
          </a:prstGeom>
          <a:ln w="508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0800000">
            <a:off x="2161200" y="4298868"/>
            <a:ext cx="1942749" cy="30233"/>
          </a:xfrm>
          <a:prstGeom prst="line">
            <a:avLst/>
          </a:prstGeom>
          <a:ln w="50800">
            <a:solidFill>
              <a:srgbClr val="FF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8" idx="3"/>
            <a:endCxn id="47" idx="7"/>
          </p:cNvCxnSpPr>
          <p:nvPr/>
        </p:nvCxnSpPr>
        <p:spPr>
          <a:xfrm rot="5400000">
            <a:off x="3841007" y="3245631"/>
            <a:ext cx="1374759" cy="580233"/>
          </a:xfrm>
          <a:prstGeom prst="line">
            <a:avLst/>
          </a:prstGeom>
          <a:ln w="508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5916" y="3717032"/>
            <a:ext cx="741842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6265" y="2380295"/>
            <a:ext cx="433407" cy="7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71700" y="3753036"/>
            <a:ext cx="793167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94436" y="1340768"/>
            <a:ext cx="9974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24543" y="2096852"/>
            <a:ext cx="595529" cy="96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5" name="Straight Connector 64"/>
          <p:cNvCxnSpPr/>
          <p:nvPr/>
        </p:nvCxnSpPr>
        <p:spPr>
          <a:xfrm flipV="1">
            <a:off x="1394388" y="1648656"/>
            <a:ext cx="1571071" cy="1058125"/>
          </a:xfrm>
          <a:prstGeom prst="line">
            <a:avLst/>
          </a:prstGeom>
          <a:ln w="508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16200000" flipH="1">
            <a:off x="1026476" y="3151507"/>
            <a:ext cx="1348780" cy="79018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3440196" y="1350384"/>
            <a:ext cx="1017569" cy="172324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379302" y="2580003"/>
            <a:ext cx="2491788" cy="79018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2312360" y="2437127"/>
            <a:ext cx="2491788" cy="1075934"/>
          </a:xfrm>
          <a:prstGeom prst="line">
            <a:avLst/>
          </a:prstGeom>
          <a:ln w="508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10800000">
            <a:off x="2153299" y="4296729"/>
            <a:ext cx="1942749" cy="30233"/>
          </a:xfrm>
          <a:prstGeom prst="line">
            <a:avLst/>
          </a:prstGeom>
          <a:ln w="50800">
            <a:solidFill>
              <a:srgbClr val="3399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833106" y="3243492"/>
            <a:ext cx="1374759" cy="5802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3849" y="3703606"/>
            <a:ext cx="741842" cy="68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74198" y="2366869"/>
            <a:ext cx="433407" cy="7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9633" y="3739610"/>
            <a:ext cx="793167" cy="756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2369" y="1327342"/>
            <a:ext cx="99744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12476" y="2083426"/>
            <a:ext cx="595529" cy="96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409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42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CUADERNO">
  <a:themeElements>
    <a:clrScheme name="CUADERNO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CUADERN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UADERNO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ADERNO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presentaciones\CUADERNO.POT</Template>
  <TotalTime>9640</TotalTime>
  <Words>842</Words>
  <Application>Microsoft Macintosh PowerPoint</Application>
  <PresentationFormat>On-screen Show (4:3)</PresentationFormat>
  <Paragraphs>105</Paragraphs>
  <Slides>15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CUADERNO</vt:lpstr>
      <vt:lpstr>Equation</vt:lpstr>
      <vt:lpstr>Optimization on Some Graph Based Models   </vt:lpstr>
      <vt:lpstr>Graph  G ( V , E ) </vt:lpstr>
      <vt:lpstr>Motivasi Pewarnaan-T </vt:lpstr>
      <vt:lpstr>PowerPoint Presentation</vt:lpstr>
      <vt:lpstr>Pemodelan Sistem Misalkan T = {0, 1, 4, 5}</vt:lpstr>
      <vt:lpstr>Topologi Transmitter</vt:lpstr>
      <vt:lpstr>Hexagonal Network</vt:lpstr>
      <vt:lpstr>Pewarnaan-f</vt:lpstr>
      <vt:lpstr>A Problem</vt:lpstr>
      <vt:lpstr>Indeks  f-Kromatik</vt:lpstr>
      <vt:lpstr>Ilustrasi  Pewaarnaan-f  dengan  minimum banyak warna </vt:lpstr>
      <vt:lpstr>Index f-Chromatic</vt:lpstr>
      <vt:lpstr>Contoh pewarnaan-f</vt:lpstr>
      <vt:lpstr>Contoh pewarnaan-f</vt:lpstr>
      <vt:lpstr>Indeks f-Kromatik</vt:lpstr>
    </vt:vector>
  </TitlesOfParts>
  <Company>EUP Linares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Documents with Bayesian Belief Networks:  A Brief Survey of Applications and Models</dc:title>
  <dc:creator>SD Informatica</dc:creator>
  <cp:lastModifiedBy>Kang Adiwijaya</cp:lastModifiedBy>
  <cp:revision>507</cp:revision>
  <dcterms:created xsi:type="dcterms:W3CDTF">2014-02-25T09:44:14Z</dcterms:created>
  <dcterms:modified xsi:type="dcterms:W3CDTF">2015-02-13T01:11:24Z</dcterms:modified>
</cp:coreProperties>
</file>